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82" r:id="rId2"/>
    <p:sldId id="327" r:id="rId3"/>
    <p:sldId id="323" r:id="rId4"/>
    <p:sldId id="333" r:id="rId5"/>
    <p:sldId id="313" r:id="rId6"/>
    <p:sldId id="335" r:id="rId7"/>
    <p:sldId id="336" r:id="rId8"/>
    <p:sldId id="360" r:id="rId9"/>
    <p:sldId id="337" r:id="rId10"/>
    <p:sldId id="306" r:id="rId11"/>
    <p:sldId id="309" r:id="rId12"/>
    <p:sldId id="319" r:id="rId13"/>
    <p:sldId id="34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82"/>
    <p:restoredTop sz="67485"/>
  </p:normalViewPr>
  <p:slideViewPr>
    <p:cSldViewPr>
      <p:cViewPr>
        <p:scale>
          <a:sx n="105" d="100"/>
          <a:sy n="105" d="100"/>
        </p:scale>
        <p:origin x="808" y="-1064"/>
      </p:cViewPr>
      <p:guideLst>
        <p:guide orient="horz" pos="2160"/>
        <p:guide pos="2880"/>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31D6F7-294B-C149-9623-32F3DB4CE604}"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GB"/>
        </a:p>
      </dgm:t>
    </dgm:pt>
    <dgm:pt modelId="{9FA1A9FB-750F-E446-BB1F-D8F8FAE229C9}">
      <dgm:prSet phldrT="[Text]"/>
      <dgm:spPr/>
      <dgm:t>
        <a:bodyPr/>
        <a:lstStyle/>
        <a:p>
          <a:r>
            <a:rPr lang="en-GB" dirty="0" smtClean="0"/>
            <a:t>Plant Populations</a:t>
          </a:r>
          <a:endParaRPr lang="en-GB" dirty="0"/>
        </a:p>
      </dgm:t>
    </dgm:pt>
    <dgm:pt modelId="{48520AD6-FAD4-534D-8EB2-AE5B609EFC13}" type="parTrans" cxnId="{E0F20115-3FDA-F240-B89E-3E899D999450}">
      <dgm:prSet/>
      <dgm:spPr/>
      <dgm:t>
        <a:bodyPr/>
        <a:lstStyle/>
        <a:p>
          <a:endParaRPr lang="en-GB"/>
        </a:p>
      </dgm:t>
    </dgm:pt>
    <dgm:pt modelId="{9C5BB832-18DD-FE4E-A273-37BC2B5280CF}" type="sibTrans" cxnId="{E0F20115-3FDA-F240-B89E-3E899D999450}">
      <dgm:prSet/>
      <dgm:spPr/>
      <dgm:t>
        <a:bodyPr/>
        <a:lstStyle/>
        <a:p>
          <a:endParaRPr lang="en-GB"/>
        </a:p>
      </dgm:t>
    </dgm:pt>
    <dgm:pt modelId="{59EB06A0-5302-E94A-88F7-F1017E0076B4}">
      <dgm:prSet phldrT="[Text]" custT="1"/>
      <dgm:spPr/>
      <dgm:t>
        <a:bodyPr/>
        <a:lstStyle/>
        <a:p>
          <a:r>
            <a:rPr lang="en-GB" sz="1600" dirty="0" smtClean="0"/>
            <a:t>Search</a:t>
          </a:r>
          <a:endParaRPr lang="en-GB" sz="1600" dirty="0"/>
        </a:p>
      </dgm:t>
    </dgm:pt>
    <dgm:pt modelId="{161AC105-340E-694B-9FE5-3389F7C5AF7C}" type="parTrans" cxnId="{68BA27F6-D09B-CB4A-A04A-94F3265DD687}">
      <dgm:prSet/>
      <dgm:spPr/>
      <dgm:t>
        <a:bodyPr/>
        <a:lstStyle/>
        <a:p>
          <a:endParaRPr lang="en-GB"/>
        </a:p>
      </dgm:t>
    </dgm:pt>
    <dgm:pt modelId="{DC579797-04A0-2648-A33E-88683F14ABB5}" type="sibTrans" cxnId="{68BA27F6-D09B-CB4A-A04A-94F3265DD687}">
      <dgm:prSet/>
      <dgm:spPr/>
      <dgm:t>
        <a:bodyPr/>
        <a:lstStyle/>
        <a:p>
          <a:endParaRPr lang="en-GB"/>
        </a:p>
      </dgm:t>
    </dgm:pt>
    <dgm:pt modelId="{18F2B68B-C9D9-4D4F-B2D6-565A81DE2B0B}">
      <dgm:prSet phldrT="[Text]"/>
      <dgm:spPr/>
      <dgm:t>
        <a:bodyPr/>
        <a:lstStyle/>
        <a:p>
          <a:r>
            <a:rPr lang="en-GB" dirty="0" smtClean="0"/>
            <a:t>Plant Lines</a:t>
          </a:r>
          <a:endParaRPr lang="en-GB" dirty="0"/>
        </a:p>
      </dgm:t>
    </dgm:pt>
    <dgm:pt modelId="{D7707E79-A86C-6C49-AD3B-3A5543AC9755}" type="parTrans" cxnId="{B286AE2F-5AAF-1649-A86D-AEB2D1857289}">
      <dgm:prSet/>
      <dgm:spPr/>
      <dgm:t>
        <a:bodyPr/>
        <a:lstStyle/>
        <a:p>
          <a:endParaRPr lang="en-GB"/>
        </a:p>
      </dgm:t>
    </dgm:pt>
    <dgm:pt modelId="{B8102D36-626D-1242-8DC0-B9B7A6279980}" type="sibTrans" cxnId="{B286AE2F-5AAF-1649-A86D-AEB2D1857289}">
      <dgm:prSet/>
      <dgm:spPr/>
      <dgm:t>
        <a:bodyPr/>
        <a:lstStyle/>
        <a:p>
          <a:endParaRPr lang="en-GB"/>
        </a:p>
      </dgm:t>
    </dgm:pt>
    <dgm:pt modelId="{360161FC-1004-024D-BD29-235ECC75A7EF}">
      <dgm:prSet phldrT="[Text]" custT="1"/>
      <dgm:spPr/>
      <dgm:t>
        <a:bodyPr/>
        <a:lstStyle/>
        <a:p>
          <a:r>
            <a:rPr lang="en-GB" sz="1600" dirty="0" smtClean="0"/>
            <a:t>Cross-linked with sequence data</a:t>
          </a:r>
          <a:endParaRPr lang="en-GB" sz="1600" dirty="0"/>
        </a:p>
      </dgm:t>
    </dgm:pt>
    <dgm:pt modelId="{F75F7EC7-0170-7648-9408-49695078F274}" type="parTrans" cxnId="{A5A2B491-EC30-1F40-ADBF-73109A63334B}">
      <dgm:prSet/>
      <dgm:spPr/>
      <dgm:t>
        <a:bodyPr/>
        <a:lstStyle/>
        <a:p>
          <a:endParaRPr lang="en-GB"/>
        </a:p>
      </dgm:t>
    </dgm:pt>
    <dgm:pt modelId="{EEA43028-5712-5B4C-87DF-EF4E53F94A6D}" type="sibTrans" cxnId="{A5A2B491-EC30-1F40-ADBF-73109A63334B}">
      <dgm:prSet/>
      <dgm:spPr/>
      <dgm:t>
        <a:bodyPr/>
        <a:lstStyle/>
        <a:p>
          <a:endParaRPr lang="en-GB"/>
        </a:p>
      </dgm:t>
    </dgm:pt>
    <dgm:pt modelId="{33E31168-D512-7442-93D4-5663B80D822A}">
      <dgm:prSet/>
      <dgm:spPr/>
      <dgm:t>
        <a:bodyPr/>
        <a:lstStyle/>
        <a:p>
          <a:r>
            <a:rPr lang="en-GB" dirty="0" smtClean="0"/>
            <a:t>Plant Trials</a:t>
          </a:r>
          <a:endParaRPr lang="en-GB" dirty="0"/>
        </a:p>
      </dgm:t>
    </dgm:pt>
    <dgm:pt modelId="{A46ECB86-5FA8-FA47-BCC4-15F6BCDB5442}" type="parTrans" cxnId="{8EBD59C9-3587-1742-8A68-19BD6E5CF939}">
      <dgm:prSet/>
      <dgm:spPr/>
      <dgm:t>
        <a:bodyPr/>
        <a:lstStyle/>
        <a:p>
          <a:endParaRPr lang="en-GB"/>
        </a:p>
      </dgm:t>
    </dgm:pt>
    <dgm:pt modelId="{32DAE183-79A1-5A4E-8289-13F259861107}" type="sibTrans" cxnId="{8EBD59C9-3587-1742-8A68-19BD6E5CF939}">
      <dgm:prSet/>
      <dgm:spPr/>
      <dgm:t>
        <a:bodyPr/>
        <a:lstStyle/>
        <a:p>
          <a:endParaRPr lang="en-GB"/>
        </a:p>
      </dgm:t>
    </dgm:pt>
    <dgm:pt modelId="{20CC0960-4412-F24F-9775-4DBF33FD2135}">
      <dgm:prSet/>
      <dgm:spPr/>
      <dgm:t>
        <a:bodyPr/>
        <a:lstStyle/>
        <a:p>
          <a:r>
            <a:rPr lang="en-GB" dirty="0" smtClean="0"/>
            <a:t>Data Submission</a:t>
          </a:r>
          <a:endParaRPr lang="en-GB" dirty="0"/>
        </a:p>
      </dgm:t>
    </dgm:pt>
    <dgm:pt modelId="{C51676D9-67B7-1B44-A916-49D7B1B567D0}" type="parTrans" cxnId="{FD8F2FCF-0E67-2847-B64B-A7F205DB89D6}">
      <dgm:prSet/>
      <dgm:spPr/>
      <dgm:t>
        <a:bodyPr/>
        <a:lstStyle/>
        <a:p>
          <a:endParaRPr lang="en-GB"/>
        </a:p>
      </dgm:t>
    </dgm:pt>
    <dgm:pt modelId="{F36D17E3-0C1A-9544-A366-6AFCAF2248B3}" type="sibTrans" cxnId="{FD8F2FCF-0E67-2847-B64B-A7F205DB89D6}">
      <dgm:prSet/>
      <dgm:spPr/>
      <dgm:t>
        <a:bodyPr/>
        <a:lstStyle/>
        <a:p>
          <a:endParaRPr lang="en-GB"/>
        </a:p>
      </dgm:t>
    </dgm:pt>
    <dgm:pt modelId="{105279BE-2CCB-E14E-9C70-FBD405743232}">
      <dgm:prSet custT="1"/>
      <dgm:spPr/>
      <dgm:t>
        <a:bodyPr/>
        <a:lstStyle/>
        <a:p>
          <a:r>
            <a:rPr lang="en-GB" sz="1600" dirty="0" smtClean="0"/>
            <a:t>Display table or download full package</a:t>
          </a:r>
          <a:endParaRPr lang="en-GB" sz="1600" dirty="0"/>
        </a:p>
      </dgm:t>
    </dgm:pt>
    <dgm:pt modelId="{4F0EA668-74D0-C641-9D36-09C9E746FA19}" type="parTrans" cxnId="{87B59280-7914-0D4F-9FBA-8179AE6A59A9}">
      <dgm:prSet/>
      <dgm:spPr/>
      <dgm:t>
        <a:bodyPr/>
        <a:lstStyle/>
        <a:p>
          <a:endParaRPr lang="en-GB"/>
        </a:p>
      </dgm:t>
    </dgm:pt>
    <dgm:pt modelId="{67E89FE9-9EA7-FF4F-BAB0-5600B2ECFC5B}" type="sibTrans" cxnId="{87B59280-7914-0D4F-9FBA-8179AE6A59A9}">
      <dgm:prSet/>
      <dgm:spPr/>
      <dgm:t>
        <a:bodyPr/>
        <a:lstStyle/>
        <a:p>
          <a:endParaRPr lang="en-GB"/>
        </a:p>
      </dgm:t>
    </dgm:pt>
    <dgm:pt modelId="{CF8E44F2-B9D3-8349-9DFE-A59E8DFD39AD}">
      <dgm:prSet/>
      <dgm:spPr/>
      <dgm:t>
        <a:bodyPr/>
        <a:lstStyle/>
        <a:p>
          <a:r>
            <a:rPr lang="en-GB" dirty="0" smtClean="0"/>
            <a:t>Wizard or command line</a:t>
          </a:r>
          <a:endParaRPr lang="en-GB" dirty="0"/>
        </a:p>
      </dgm:t>
    </dgm:pt>
    <dgm:pt modelId="{D3C61F25-7492-4843-8568-7F498FCB916C}" type="parTrans" cxnId="{3E1772EB-F690-7942-ACC6-B75ACEFA21CE}">
      <dgm:prSet/>
      <dgm:spPr/>
      <dgm:t>
        <a:bodyPr/>
        <a:lstStyle/>
        <a:p>
          <a:endParaRPr lang="en-GB"/>
        </a:p>
      </dgm:t>
    </dgm:pt>
    <dgm:pt modelId="{3C8E6663-75A9-8247-BDD2-19A7ED6AFB25}" type="sibTrans" cxnId="{3E1772EB-F690-7942-ACC6-B75ACEFA21CE}">
      <dgm:prSet/>
      <dgm:spPr/>
      <dgm:t>
        <a:bodyPr/>
        <a:lstStyle/>
        <a:p>
          <a:endParaRPr lang="en-GB"/>
        </a:p>
      </dgm:t>
    </dgm:pt>
    <dgm:pt modelId="{525FE074-F8AA-B849-8E48-79E60E5B938F}">
      <dgm:prSet/>
      <dgm:spPr/>
      <dgm:t>
        <a:bodyPr/>
        <a:lstStyle/>
        <a:p>
          <a:r>
            <a:rPr lang="en-GB" dirty="0" smtClean="0"/>
            <a:t>Traits</a:t>
          </a:r>
          <a:endParaRPr lang="en-GB" dirty="0"/>
        </a:p>
      </dgm:t>
    </dgm:pt>
    <dgm:pt modelId="{8E91B0E7-0DDA-DF45-83D5-B8683FA82545}" type="parTrans" cxnId="{2E72917C-88E0-464D-ACCE-04A668E79696}">
      <dgm:prSet/>
      <dgm:spPr/>
      <dgm:t>
        <a:bodyPr/>
        <a:lstStyle/>
        <a:p>
          <a:endParaRPr lang="en-GB"/>
        </a:p>
      </dgm:t>
    </dgm:pt>
    <dgm:pt modelId="{91725600-8958-5E4C-8D76-B5FED38E5A30}" type="sibTrans" cxnId="{2E72917C-88E0-464D-ACCE-04A668E79696}">
      <dgm:prSet/>
      <dgm:spPr/>
      <dgm:t>
        <a:bodyPr/>
        <a:lstStyle/>
        <a:p>
          <a:endParaRPr lang="en-GB"/>
        </a:p>
      </dgm:t>
    </dgm:pt>
    <dgm:pt modelId="{5D9DB6E7-0AE9-494E-B26F-45C0A8CE7487}">
      <dgm:prSet custT="1"/>
      <dgm:spPr/>
      <dgm:t>
        <a:bodyPr/>
        <a:lstStyle/>
        <a:p>
          <a:r>
            <a:rPr lang="en-GB" sz="1600" dirty="0" smtClean="0"/>
            <a:t>Lookup trait and method description</a:t>
          </a:r>
          <a:endParaRPr lang="en-GB" sz="1600" dirty="0"/>
        </a:p>
      </dgm:t>
    </dgm:pt>
    <dgm:pt modelId="{8CEE858F-F7A0-5640-8282-8423D3173C20}" type="parTrans" cxnId="{EF96EE51-104A-514E-9C93-F6CE7A9A21D8}">
      <dgm:prSet/>
      <dgm:spPr/>
      <dgm:t>
        <a:bodyPr/>
        <a:lstStyle/>
        <a:p>
          <a:endParaRPr lang="en-GB"/>
        </a:p>
      </dgm:t>
    </dgm:pt>
    <dgm:pt modelId="{F7D5F5D6-BF6E-3748-9145-F4D4CFE2B97D}" type="sibTrans" cxnId="{EF96EE51-104A-514E-9C93-F6CE7A9A21D8}">
      <dgm:prSet/>
      <dgm:spPr/>
      <dgm:t>
        <a:bodyPr/>
        <a:lstStyle/>
        <a:p>
          <a:endParaRPr lang="en-GB"/>
        </a:p>
      </dgm:t>
    </dgm:pt>
    <dgm:pt modelId="{66B9FE7B-89E1-B643-8B57-F27540450C5C}" type="pres">
      <dgm:prSet presAssocID="{E531D6F7-294B-C149-9623-32F3DB4CE604}" presName="rootnode" presStyleCnt="0">
        <dgm:presLayoutVars>
          <dgm:chMax/>
          <dgm:chPref/>
          <dgm:dir/>
          <dgm:animLvl val="lvl"/>
        </dgm:presLayoutVars>
      </dgm:prSet>
      <dgm:spPr/>
      <dgm:t>
        <a:bodyPr/>
        <a:lstStyle/>
        <a:p>
          <a:endParaRPr lang="en-GB"/>
        </a:p>
      </dgm:t>
    </dgm:pt>
    <dgm:pt modelId="{72E8DC9D-CAAF-7F48-83AC-454AC73F1F70}" type="pres">
      <dgm:prSet presAssocID="{9FA1A9FB-750F-E446-BB1F-D8F8FAE229C9}" presName="composite" presStyleCnt="0"/>
      <dgm:spPr/>
    </dgm:pt>
    <dgm:pt modelId="{D1B4E556-7819-B14E-882B-BF01B1AFECFD}" type="pres">
      <dgm:prSet presAssocID="{9FA1A9FB-750F-E446-BB1F-D8F8FAE229C9}" presName="bentUpArrow1" presStyleLbl="alignImgPlace1" presStyleIdx="0" presStyleCnt="4"/>
      <dgm:spPr/>
    </dgm:pt>
    <dgm:pt modelId="{52AC4A7A-CB72-A84A-9197-14BFE4DB55F8}" type="pres">
      <dgm:prSet presAssocID="{9FA1A9FB-750F-E446-BB1F-D8F8FAE229C9}" presName="ParentText" presStyleLbl="node1" presStyleIdx="0" presStyleCnt="5">
        <dgm:presLayoutVars>
          <dgm:chMax val="1"/>
          <dgm:chPref val="1"/>
          <dgm:bulletEnabled val="1"/>
        </dgm:presLayoutVars>
      </dgm:prSet>
      <dgm:spPr/>
      <dgm:t>
        <a:bodyPr/>
        <a:lstStyle/>
        <a:p>
          <a:endParaRPr lang="en-GB"/>
        </a:p>
      </dgm:t>
    </dgm:pt>
    <dgm:pt modelId="{16561ED5-4D1A-6940-B10E-093471131F87}" type="pres">
      <dgm:prSet presAssocID="{9FA1A9FB-750F-E446-BB1F-D8F8FAE229C9}" presName="ChildText" presStyleLbl="revTx" presStyleIdx="0" presStyleCnt="5">
        <dgm:presLayoutVars>
          <dgm:chMax val="0"/>
          <dgm:chPref val="0"/>
          <dgm:bulletEnabled val="1"/>
        </dgm:presLayoutVars>
      </dgm:prSet>
      <dgm:spPr/>
      <dgm:t>
        <a:bodyPr/>
        <a:lstStyle/>
        <a:p>
          <a:endParaRPr lang="en-GB"/>
        </a:p>
      </dgm:t>
    </dgm:pt>
    <dgm:pt modelId="{5E9C6844-8DE9-5B48-8E57-F78D1DD8ADFA}" type="pres">
      <dgm:prSet presAssocID="{9C5BB832-18DD-FE4E-A273-37BC2B5280CF}" presName="sibTrans" presStyleCnt="0"/>
      <dgm:spPr/>
    </dgm:pt>
    <dgm:pt modelId="{5BD42ABA-4A96-4C4D-85ED-7A49FABF1620}" type="pres">
      <dgm:prSet presAssocID="{18F2B68B-C9D9-4D4F-B2D6-565A81DE2B0B}" presName="composite" presStyleCnt="0"/>
      <dgm:spPr/>
    </dgm:pt>
    <dgm:pt modelId="{1375E7C5-542A-D84B-B9F8-F9EF726EB073}" type="pres">
      <dgm:prSet presAssocID="{18F2B68B-C9D9-4D4F-B2D6-565A81DE2B0B}" presName="bentUpArrow1" presStyleLbl="alignImgPlace1" presStyleIdx="1" presStyleCnt="4"/>
      <dgm:spPr/>
    </dgm:pt>
    <dgm:pt modelId="{2B083C84-514E-1B4E-A9A9-30061C6AF7D7}" type="pres">
      <dgm:prSet presAssocID="{18F2B68B-C9D9-4D4F-B2D6-565A81DE2B0B}" presName="ParentText" presStyleLbl="node1" presStyleIdx="1" presStyleCnt="5">
        <dgm:presLayoutVars>
          <dgm:chMax val="1"/>
          <dgm:chPref val="1"/>
          <dgm:bulletEnabled val="1"/>
        </dgm:presLayoutVars>
      </dgm:prSet>
      <dgm:spPr/>
      <dgm:t>
        <a:bodyPr/>
        <a:lstStyle/>
        <a:p>
          <a:endParaRPr lang="en-GB"/>
        </a:p>
      </dgm:t>
    </dgm:pt>
    <dgm:pt modelId="{9D37394D-2D00-F240-8BE1-5388C592D393}" type="pres">
      <dgm:prSet presAssocID="{18F2B68B-C9D9-4D4F-B2D6-565A81DE2B0B}" presName="ChildText" presStyleLbl="revTx" presStyleIdx="1" presStyleCnt="5" custScaleX="259901" custLinFactNeighborX="83725" custLinFactNeighborY="1759">
        <dgm:presLayoutVars>
          <dgm:chMax val="0"/>
          <dgm:chPref val="0"/>
          <dgm:bulletEnabled val="1"/>
        </dgm:presLayoutVars>
      </dgm:prSet>
      <dgm:spPr/>
      <dgm:t>
        <a:bodyPr/>
        <a:lstStyle/>
        <a:p>
          <a:endParaRPr lang="en-GB"/>
        </a:p>
      </dgm:t>
    </dgm:pt>
    <dgm:pt modelId="{8E9ADFA2-E1DF-4447-98B0-D44FDCA4AC1C}" type="pres">
      <dgm:prSet presAssocID="{B8102D36-626D-1242-8DC0-B9B7A6279980}" presName="sibTrans" presStyleCnt="0"/>
      <dgm:spPr/>
    </dgm:pt>
    <dgm:pt modelId="{1EC2508C-16B0-B546-AB3F-6004E96CBD7A}" type="pres">
      <dgm:prSet presAssocID="{33E31168-D512-7442-93D4-5663B80D822A}" presName="composite" presStyleCnt="0"/>
      <dgm:spPr/>
    </dgm:pt>
    <dgm:pt modelId="{A1B82459-924C-824D-9CCF-BC2565B7D6B8}" type="pres">
      <dgm:prSet presAssocID="{33E31168-D512-7442-93D4-5663B80D822A}" presName="bentUpArrow1" presStyleLbl="alignImgPlace1" presStyleIdx="2" presStyleCnt="4"/>
      <dgm:spPr/>
    </dgm:pt>
    <dgm:pt modelId="{6CFE9A32-C378-964B-AFC6-BE233CA4E4B9}" type="pres">
      <dgm:prSet presAssocID="{33E31168-D512-7442-93D4-5663B80D822A}" presName="ParentText" presStyleLbl="node1" presStyleIdx="2" presStyleCnt="5">
        <dgm:presLayoutVars>
          <dgm:chMax val="1"/>
          <dgm:chPref val="1"/>
          <dgm:bulletEnabled val="1"/>
        </dgm:presLayoutVars>
      </dgm:prSet>
      <dgm:spPr/>
      <dgm:t>
        <a:bodyPr/>
        <a:lstStyle/>
        <a:p>
          <a:endParaRPr lang="en-GB"/>
        </a:p>
      </dgm:t>
    </dgm:pt>
    <dgm:pt modelId="{00891372-A11D-5C47-A765-2DEC381879B0}" type="pres">
      <dgm:prSet presAssocID="{33E31168-D512-7442-93D4-5663B80D822A}" presName="ChildText" presStyleLbl="revTx" presStyleIdx="2" presStyleCnt="5" custScaleX="208083" custLinFactNeighborX="59011" custLinFactNeighborY="2152">
        <dgm:presLayoutVars>
          <dgm:chMax val="0"/>
          <dgm:chPref val="0"/>
          <dgm:bulletEnabled val="1"/>
        </dgm:presLayoutVars>
      </dgm:prSet>
      <dgm:spPr/>
      <dgm:t>
        <a:bodyPr/>
        <a:lstStyle/>
        <a:p>
          <a:endParaRPr lang="en-GB"/>
        </a:p>
      </dgm:t>
    </dgm:pt>
    <dgm:pt modelId="{92A40545-5830-4E4A-A0B1-214E2BBBB540}" type="pres">
      <dgm:prSet presAssocID="{32DAE183-79A1-5A4E-8289-13F259861107}" presName="sibTrans" presStyleCnt="0"/>
      <dgm:spPr/>
    </dgm:pt>
    <dgm:pt modelId="{87E548ED-91D6-FA4F-8A4C-32E880263887}" type="pres">
      <dgm:prSet presAssocID="{525FE074-F8AA-B849-8E48-79E60E5B938F}" presName="composite" presStyleCnt="0"/>
      <dgm:spPr/>
    </dgm:pt>
    <dgm:pt modelId="{DE886511-D385-2046-8CD0-FD210AA154C8}" type="pres">
      <dgm:prSet presAssocID="{525FE074-F8AA-B849-8E48-79E60E5B938F}" presName="bentUpArrow1" presStyleLbl="alignImgPlace1" presStyleIdx="3" presStyleCnt="4"/>
      <dgm:spPr/>
    </dgm:pt>
    <dgm:pt modelId="{FCF9B6BE-9B4E-114E-8C48-F400AC9AED0E}" type="pres">
      <dgm:prSet presAssocID="{525FE074-F8AA-B849-8E48-79E60E5B938F}" presName="ParentText" presStyleLbl="node1" presStyleIdx="3" presStyleCnt="5">
        <dgm:presLayoutVars>
          <dgm:chMax val="1"/>
          <dgm:chPref val="1"/>
          <dgm:bulletEnabled val="1"/>
        </dgm:presLayoutVars>
      </dgm:prSet>
      <dgm:spPr/>
      <dgm:t>
        <a:bodyPr/>
        <a:lstStyle/>
        <a:p>
          <a:endParaRPr lang="en-GB"/>
        </a:p>
      </dgm:t>
    </dgm:pt>
    <dgm:pt modelId="{30CFB560-9682-B542-BF87-30C7B1740C28}" type="pres">
      <dgm:prSet presAssocID="{525FE074-F8AA-B849-8E48-79E60E5B938F}" presName="ChildText" presStyleLbl="revTx" presStyleIdx="3" presStyleCnt="5" custScaleX="224025" custLinFactNeighborX="61401" custLinFactNeighborY="2544">
        <dgm:presLayoutVars>
          <dgm:chMax val="0"/>
          <dgm:chPref val="0"/>
          <dgm:bulletEnabled val="1"/>
        </dgm:presLayoutVars>
      </dgm:prSet>
      <dgm:spPr/>
      <dgm:t>
        <a:bodyPr/>
        <a:lstStyle/>
        <a:p>
          <a:endParaRPr lang="en-GB"/>
        </a:p>
      </dgm:t>
    </dgm:pt>
    <dgm:pt modelId="{4604DC38-337D-8243-9811-C0BFC0389059}" type="pres">
      <dgm:prSet presAssocID="{91725600-8958-5E4C-8D76-B5FED38E5A30}" presName="sibTrans" presStyleCnt="0"/>
      <dgm:spPr/>
    </dgm:pt>
    <dgm:pt modelId="{AF490220-EDDD-3144-8EE7-126D06B4B4A4}" type="pres">
      <dgm:prSet presAssocID="{20CC0960-4412-F24F-9775-4DBF33FD2135}" presName="composite" presStyleCnt="0"/>
      <dgm:spPr/>
    </dgm:pt>
    <dgm:pt modelId="{FBE5DBCD-7E27-904E-8AD0-ED77851E7A40}" type="pres">
      <dgm:prSet presAssocID="{20CC0960-4412-F24F-9775-4DBF33FD2135}" presName="ParentText" presStyleLbl="node1" presStyleIdx="4" presStyleCnt="5">
        <dgm:presLayoutVars>
          <dgm:chMax val="1"/>
          <dgm:chPref val="1"/>
          <dgm:bulletEnabled val="1"/>
        </dgm:presLayoutVars>
      </dgm:prSet>
      <dgm:spPr/>
      <dgm:t>
        <a:bodyPr/>
        <a:lstStyle/>
        <a:p>
          <a:endParaRPr lang="en-GB"/>
        </a:p>
      </dgm:t>
    </dgm:pt>
    <dgm:pt modelId="{3E4F5032-C687-1A4B-A4B8-794DDD0C532B}" type="pres">
      <dgm:prSet presAssocID="{20CC0960-4412-F24F-9775-4DBF33FD2135}" presName="FinalChildText" presStyleLbl="revTx" presStyleIdx="4" presStyleCnt="5">
        <dgm:presLayoutVars>
          <dgm:chMax val="0"/>
          <dgm:chPref val="0"/>
          <dgm:bulletEnabled val="1"/>
        </dgm:presLayoutVars>
      </dgm:prSet>
      <dgm:spPr/>
      <dgm:t>
        <a:bodyPr/>
        <a:lstStyle/>
        <a:p>
          <a:endParaRPr lang="en-GB"/>
        </a:p>
      </dgm:t>
    </dgm:pt>
  </dgm:ptLst>
  <dgm:cxnLst>
    <dgm:cxn modelId="{8CCF1E34-F854-3C46-B289-286AC98570CA}" type="presOf" srcId="{33E31168-D512-7442-93D4-5663B80D822A}" destId="{6CFE9A32-C378-964B-AFC6-BE233CA4E4B9}" srcOrd="0" destOrd="0" presId="urn:microsoft.com/office/officeart/2005/8/layout/StepDownProcess"/>
    <dgm:cxn modelId="{5CB8C4F0-1061-DE44-8260-97306F035A63}" type="presOf" srcId="{59EB06A0-5302-E94A-88F7-F1017E0076B4}" destId="{16561ED5-4D1A-6940-B10E-093471131F87}" srcOrd="0" destOrd="0" presId="urn:microsoft.com/office/officeart/2005/8/layout/StepDownProcess"/>
    <dgm:cxn modelId="{FD8F2FCF-0E67-2847-B64B-A7F205DB89D6}" srcId="{E531D6F7-294B-C149-9623-32F3DB4CE604}" destId="{20CC0960-4412-F24F-9775-4DBF33FD2135}" srcOrd="4" destOrd="0" parTransId="{C51676D9-67B7-1B44-A916-49D7B1B567D0}" sibTransId="{F36D17E3-0C1A-9544-A366-6AFCAF2248B3}"/>
    <dgm:cxn modelId="{E0F20115-3FDA-F240-B89E-3E899D999450}" srcId="{E531D6F7-294B-C149-9623-32F3DB4CE604}" destId="{9FA1A9FB-750F-E446-BB1F-D8F8FAE229C9}" srcOrd="0" destOrd="0" parTransId="{48520AD6-FAD4-534D-8EB2-AE5B609EFC13}" sibTransId="{9C5BB832-18DD-FE4E-A273-37BC2B5280CF}"/>
    <dgm:cxn modelId="{B286AE2F-5AAF-1649-A86D-AEB2D1857289}" srcId="{E531D6F7-294B-C149-9623-32F3DB4CE604}" destId="{18F2B68B-C9D9-4D4F-B2D6-565A81DE2B0B}" srcOrd="1" destOrd="0" parTransId="{D7707E79-A86C-6C49-AD3B-3A5543AC9755}" sibTransId="{B8102D36-626D-1242-8DC0-B9B7A6279980}"/>
    <dgm:cxn modelId="{87B59280-7914-0D4F-9FBA-8179AE6A59A9}" srcId="{33E31168-D512-7442-93D4-5663B80D822A}" destId="{105279BE-2CCB-E14E-9C70-FBD405743232}" srcOrd="0" destOrd="0" parTransId="{4F0EA668-74D0-C641-9D36-09C9E746FA19}" sibTransId="{67E89FE9-9EA7-FF4F-BAB0-5600B2ECFC5B}"/>
    <dgm:cxn modelId="{25371B13-E9B5-A542-BD0C-491D8D13EBE7}" type="presOf" srcId="{E531D6F7-294B-C149-9623-32F3DB4CE604}" destId="{66B9FE7B-89E1-B643-8B57-F27540450C5C}" srcOrd="0" destOrd="0" presId="urn:microsoft.com/office/officeart/2005/8/layout/StepDownProcess"/>
    <dgm:cxn modelId="{52A3A799-E4B8-3F4E-802E-21E146F21C0D}" type="presOf" srcId="{9FA1A9FB-750F-E446-BB1F-D8F8FAE229C9}" destId="{52AC4A7A-CB72-A84A-9197-14BFE4DB55F8}" srcOrd="0" destOrd="0" presId="urn:microsoft.com/office/officeart/2005/8/layout/StepDownProcess"/>
    <dgm:cxn modelId="{50DFFA92-230A-FC48-AD9A-3E9AEDB0D6DC}" type="presOf" srcId="{360161FC-1004-024D-BD29-235ECC75A7EF}" destId="{9D37394D-2D00-F240-8BE1-5388C592D393}" srcOrd="0" destOrd="0" presId="urn:microsoft.com/office/officeart/2005/8/layout/StepDownProcess"/>
    <dgm:cxn modelId="{1E89FD7D-C43A-CC47-99D9-1C1BE26E5EF3}" type="presOf" srcId="{20CC0960-4412-F24F-9775-4DBF33FD2135}" destId="{FBE5DBCD-7E27-904E-8AD0-ED77851E7A40}" srcOrd="0" destOrd="0" presId="urn:microsoft.com/office/officeart/2005/8/layout/StepDownProcess"/>
    <dgm:cxn modelId="{EE1E31DF-6BCD-CD45-838B-CF83ADFDD4EB}" type="presOf" srcId="{525FE074-F8AA-B849-8E48-79E60E5B938F}" destId="{FCF9B6BE-9B4E-114E-8C48-F400AC9AED0E}" srcOrd="0" destOrd="0" presId="urn:microsoft.com/office/officeart/2005/8/layout/StepDownProcess"/>
    <dgm:cxn modelId="{A5A2B491-EC30-1F40-ADBF-73109A63334B}" srcId="{18F2B68B-C9D9-4D4F-B2D6-565A81DE2B0B}" destId="{360161FC-1004-024D-BD29-235ECC75A7EF}" srcOrd="0" destOrd="0" parTransId="{F75F7EC7-0170-7648-9408-49695078F274}" sibTransId="{EEA43028-5712-5B4C-87DF-EF4E53F94A6D}"/>
    <dgm:cxn modelId="{8EBD59C9-3587-1742-8A68-19BD6E5CF939}" srcId="{E531D6F7-294B-C149-9623-32F3DB4CE604}" destId="{33E31168-D512-7442-93D4-5663B80D822A}" srcOrd="2" destOrd="0" parTransId="{A46ECB86-5FA8-FA47-BCC4-15F6BCDB5442}" sibTransId="{32DAE183-79A1-5A4E-8289-13F259861107}"/>
    <dgm:cxn modelId="{E026ABB8-438F-1D4F-AD93-930523E33273}" type="presOf" srcId="{5D9DB6E7-0AE9-494E-B26F-45C0A8CE7487}" destId="{30CFB560-9682-B542-BF87-30C7B1740C28}" srcOrd="0" destOrd="0" presId="urn:microsoft.com/office/officeart/2005/8/layout/StepDownProcess"/>
    <dgm:cxn modelId="{1EFA5E7D-1119-1048-A885-5452CF8B9863}" type="presOf" srcId="{CF8E44F2-B9D3-8349-9DFE-A59E8DFD39AD}" destId="{3E4F5032-C687-1A4B-A4B8-794DDD0C532B}" srcOrd="0" destOrd="0" presId="urn:microsoft.com/office/officeart/2005/8/layout/StepDownProcess"/>
    <dgm:cxn modelId="{EF96EE51-104A-514E-9C93-F6CE7A9A21D8}" srcId="{525FE074-F8AA-B849-8E48-79E60E5B938F}" destId="{5D9DB6E7-0AE9-494E-B26F-45C0A8CE7487}" srcOrd="0" destOrd="0" parTransId="{8CEE858F-F7A0-5640-8282-8423D3173C20}" sibTransId="{F7D5F5D6-BF6E-3748-9145-F4D4CFE2B97D}"/>
    <dgm:cxn modelId="{68BA27F6-D09B-CB4A-A04A-94F3265DD687}" srcId="{9FA1A9FB-750F-E446-BB1F-D8F8FAE229C9}" destId="{59EB06A0-5302-E94A-88F7-F1017E0076B4}" srcOrd="0" destOrd="0" parTransId="{161AC105-340E-694B-9FE5-3389F7C5AF7C}" sibTransId="{DC579797-04A0-2648-A33E-88683F14ABB5}"/>
    <dgm:cxn modelId="{3C5ED30B-1662-5242-9072-1A0F65784A48}" type="presOf" srcId="{18F2B68B-C9D9-4D4F-B2D6-565A81DE2B0B}" destId="{2B083C84-514E-1B4E-A9A9-30061C6AF7D7}" srcOrd="0" destOrd="0" presId="urn:microsoft.com/office/officeart/2005/8/layout/StepDownProcess"/>
    <dgm:cxn modelId="{2E72917C-88E0-464D-ACCE-04A668E79696}" srcId="{E531D6F7-294B-C149-9623-32F3DB4CE604}" destId="{525FE074-F8AA-B849-8E48-79E60E5B938F}" srcOrd="3" destOrd="0" parTransId="{8E91B0E7-0DDA-DF45-83D5-B8683FA82545}" sibTransId="{91725600-8958-5E4C-8D76-B5FED38E5A30}"/>
    <dgm:cxn modelId="{FE5F83DD-F0A6-BE41-B82A-CA994CB5D1DE}" type="presOf" srcId="{105279BE-2CCB-E14E-9C70-FBD405743232}" destId="{00891372-A11D-5C47-A765-2DEC381879B0}" srcOrd="0" destOrd="0" presId="urn:microsoft.com/office/officeart/2005/8/layout/StepDownProcess"/>
    <dgm:cxn modelId="{3E1772EB-F690-7942-ACC6-B75ACEFA21CE}" srcId="{20CC0960-4412-F24F-9775-4DBF33FD2135}" destId="{CF8E44F2-B9D3-8349-9DFE-A59E8DFD39AD}" srcOrd="0" destOrd="0" parTransId="{D3C61F25-7492-4843-8568-7F498FCB916C}" sibTransId="{3C8E6663-75A9-8247-BDD2-19A7ED6AFB25}"/>
    <dgm:cxn modelId="{43EFD70C-66E2-484B-ADEA-96834CBCE661}" type="presParOf" srcId="{66B9FE7B-89E1-B643-8B57-F27540450C5C}" destId="{72E8DC9D-CAAF-7F48-83AC-454AC73F1F70}" srcOrd="0" destOrd="0" presId="urn:microsoft.com/office/officeart/2005/8/layout/StepDownProcess"/>
    <dgm:cxn modelId="{DF0B0F71-5978-9E4B-8E09-AE7A4FB5B08E}" type="presParOf" srcId="{72E8DC9D-CAAF-7F48-83AC-454AC73F1F70}" destId="{D1B4E556-7819-B14E-882B-BF01B1AFECFD}" srcOrd="0" destOrd="0" presId="urn:microsoft.com/office/officeart/2005/8/layout/StepDownProcess"/>
    <dgm:cxn modelId="{DEF145C5-FA47-044E-AF7B-6085525720E7}" type="presParOf" srcId="{72E8DC9D-CAAF-7F48-83AC-454AC73F1F70}" destId="{52AC4A7A-CB72-A84A-9197-14BFE4DB55F8}" srcOrd="1" destOrd="0" presId="urn:microsoft.com/office/officeart/2005/8/layout/StepDownProcess"/>
    <dgm:cxn modelId="{DEBF99C3-DDAC-E14B-8E00-D9BB7B6B77F1}" type="presParOf" srcId="{72E8DC9D-CAAF-7F48-83AC-454AC73F1F70}" destId="{16561ED5-4D1A-6940-B10E-093471131F87}" srcOrd="2" destOrd="0" presId="urn:microsoft.com/office/officeart/2005/8/layout/StepDownProcess"/>
    <dgm:cxn modelId="{37BC227F-5F77-E943-943C-AC02C2DD6ACF}" type="presParOf" srcId="{66B9FE7B-89E1-B643-8B57-F27540450C5C}" destId="{5E9C6844-8DE9-5B48-8E57-F78D1DD8ADFA}" srcOrd="1" destOrd="0" presId="urn:microsoft.com/office/officeart/2005/8/layout/StepDownProcess"/>
    <dgm:cxn modelId="{99539B6A-BC2E-E549-9A00-E539385BD649}" type="presParOf" srcId="{66B9FE7B-89E1-B643-8B57-F27540450C5C}" destId="{5BD42ABA-4A96-4C4D-85ED-7A49FABF1620}" srcOrd="2" destOrd="0" presId="urn:microsoft.com/office/officeart/2005/8/layout/StepDownProcess"/>
    <dgm:cxn modelId="{DDAD4DE4-D1B1-354B-BAC6-E58D5830CDB8}" type="presParOf" srcId="{5BD42ABA-4A96-4C4D-85ED-7A49FABF1620}" destId="{1375E7C5-542A-D84B-B9F8-F9EF726EB073}" srcOrd="0" destOrd="0" presId="urn:microsoft.com/office/officeart/2005/8/layout/StepDownProcess"/>
    <dgm:cxn modelId="{5353E83A-2125-DC43-BDE8-B24D8083EA2B}" type="presParOf" srcId="{5BD42ABA-4A96-4C4D-85ED-7A49FABF1620}" destId="{2B083C84-514E-1B4E-A9A9-30061C6AF7D7}" srcOrd="1" destOrd="0" presId="urn:microsoft.com/office/officeart/2005/8/layout/StepDownProcess"/>
    <dgm:cxn modelId="{682AF37D-DC2B-624C-BFEC-122B8B307988}" type="presParOf" srcId="{5BD42ABA-4A96-4C4D-85ED-7A49FABF1620}" destId="{9D37394D-2D00-F240-8BE1-5388C592D393}" srcOrd="2" destOrd="0" presId="urn:microsoft.com/office/officeart/2005/8/layout/StepDownProcess"/>
    <dgm:cxn modelId="{DB78EF7C-BCFC-A74C-B1F8-292BDF539649}" type="presParOf" srcId="{66B9FE7B-89E1-B643-8B57-F27540450C5C}" destId="{8E9ADFA2-E1DF-4447-98B0-D44FDCA4AC1C}" srcOrd="3" destOrd="0" presId="urn:microsoft.com/office/officeart/2005/8/layout/StepDownProcess"/>
    <dgm:cxn modelId="{DF86D39D-12A2-3A42-B927-CD412C423FDB}" type="presParOf" srcId="{66B9FE7B-89E1-B643-8B57-F27540450C5C}" destId="{1EC2508C-16B0-B546-AB3F-6004E96CBD7A}" srcOrd="4" destOrd="0" presId="urn:microsoft.com/office/officeart/2005/8/layout/StepDownProcess"/>
    <dgm:cxn modelId="{986A866C-632A-0743-B45F-9B09BF8309FC}" type="presParOf" srcId="{1EC2508C-16B0-B546-AB3F-6004E96CBD7A}" destId="{A1B82459-924C-824D-9CCF-BC2565B7D6B8}" srcOrd="0" destOrd="0" presId="urn:microsoft.com/office/officeart/2005/8/layout/StepDownProcess"/>
    <dgm:cxn modelId="{BB121170-127D-6140-9C7D-939E4B835F74}" type="presParOf" srcId="{1EC2508C-16B0-B546-AB3F-6004E96CBD7A}" destId="{6CFE9A32-C378-964B-AFC6-BE233CA4E4B9}" srcOrd="1" destOrd="0" presId="urn:microsoft.com/office/officeart/2005/8/layout/StepDownProcess"/>
    <dgm:cxn modelId="{78C72FF7-2EB8-DA4E-905E-3DACE432DC45}" type="presParOf" srcId="{1EC2508C-16B0-B546-AB3F-6004E96CBD7A}" destId="{00891372-A11D-5C47-A765-2DEC381879B0}" srcOrd="2" destOrd="0" presId="urn:microsoft.com/office/officeart/2005/8/layout/StepDownProcess"/>
    <dgm:cxn modelId="{E5C41CB0-40C2-6042-A110-021A43FBFE81}" type="presParOf" srcId="{66B9FE7B-89E1-B643-8B57-F27540450C5C}" destId="{92A40545-5830-4E4A-A0B1-214E2BBBB540}" srcOrd="5" destOrd="0" presId="urn:microsoft.com/office/officeart/2005/8/layout/StepDownProcess"/>
    <dgm:cxn modelId="{1267714B-A80C-B944-A8E3-901584DF33A9}" type="presParOf" srcId="{66B9FE7B-89E1-B643-8B57-F27540450C5C}" destId="{87E548ED-91D6-FA4F-8A4C-32E880263887}" srcOrd="6" destOrd="0" presId="urn:microsoft.com/office/officeart/2005/8/layout/StepDownProcess"/>
    <dgm:cxn modelId="{15B50CEB-F40A-E84E-A6CB-0C2336234E04}" type="presParOf" srcId="{87E548ED-91D6-FA4F-8A4C-32E880263887}" destId="{DE886511-D385-2046-8CD0-FD210AA154C8}" srcOrd="0" destOrd="0" presId="urn:microsoft.com/office/officeart/2005/8/layout/StepDownProcess"/>
    <dgm:cxn modelId="{BD1CF525-A558-EF40-84EB-0268CD1AFBAF}" type="presParOf" srcId="{87E548ED-91D6-FA4F-8A4C-32E880263887}" destId="{FCF9B6BE-9B4E-114E-8C48-F400AC9AED0E}" srcOrd="1" destOrd="0" presId="urn:microsoft.com/office/officeart/2005/8/layout/StepDownProcess"/>
    <dgm:cxn modelId="{10CD0915-2D4B-0642-A0E2-4D3D68004C12}" type="presParOf" srcId="{87E548ED-91D6-FA4F-8A4C-32E880263887}" destId="{30CFB560-9682-B542-BF87-30C7B1740C28}" srcOrd="2" destOrd="0" presId="urn:microsoft.com/office/officeart/2005/8/layout/StepDownProcess"/>
    <dgm:cxn modelId="{56544092-003E-0E47-A799-BA3F47DC96EE}" type="presParOf" srcId="{66B9FE7B-89E1-B643-8B57-F27540450C5C}" destId="{4604DC38-337D-8243-9811-C0BFC0389059}" srcOrd="7" destOrd="0" presId="urn:microsoft.com/office/officeart/2005/8/layout/StepDownProcess"/>
    <dgm:cxn modelId="{CBB59681-95C0-504E-9AF1-6E94C6C96486}" type="presParOf" srcId="{66B9FE7B-89E1-B643-8B57-F27540450C5C}" destId="{AF490220-EDDD-3144-8EE7-126D06B4B4A4}" srcOrd="8" destOrd="0" presId="urn:microsoft.com/office/officeart/2005/8/layout/StepDownProcess"/>
    <dgm:cxn modelId="{46130D62-E24B-294E-AF73-045235C9825C}" type="presParOf" srcId="{AF490220-EDDD-3144-8EE7-126D06B4B4A4}" destId="{FBE5DBCD-7E27-904E-8AD0-ED77851E7A40}" srcOrd="0" destOrd="0" presId="urn:microsoft.com/office/officeart/2005/8/layout/StepDownProcess"/>
    <dgm:cxn modelId="{525C75AC-404F-3D44-B8E5-4900B6B92548}" type="presParOf" srcId="{AF490220-EDDD-3144-8EE7-126D06B4B4A4}" destId="{3E4F5032-C687-1A4B-A4B8-794DDD0C532B}"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B4E556-7819-B14E-882B-BF01B1AFECFD}">
      <dsp:nvSpPr>
        <dsp:cNvPr id="0" name=""/>
        <dsp:cNvSpPr/>
      </dsp:nvSpPr>
      <dsp:spPr>
        <a:xfrm rot="5400000">
          <a:off x="613623" y="997329"/>
          <a:ext cx="867960" cy="988142"/>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2AC4A7A-CB72-A84A-9197-14BFE4DB55F8}">
      <dsp:nvSpPr>
        <dsp:cNvPr id="0" name=""/>
        <dsp:cNvSpPr/>
      </dsp:nvSpPr>
      <dsp:spPr>
        <a:xfrm>
          <a:off x="383666" y="35177"/>
          <a:ext cx="1461135" cy="102274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GB" sz="1900" kern="1200" dirty="0" smtClean="0"/>
            <a:t>Plant Populations</a:t>
          </a:r>
          <a:endParaRPr lang="en-GB" sz="1900" kern="1200" dirty="0"/>
        </a:p>
      </dsp:txBody>
      <dsp:txXfrm>
        <a:off x="433601" y="85112"/>
        <a:ext cx="1361265" cy="922877"/>
      </dsp:txXfrm>
    </dsp:sp>
    <dsp:sp modelId="{16561ED5-4D1A-6940-B10E-093471131F87}">
      <dsp:nvSpPr>
        <dsp:cNvPr id="0" name=""/>
        <dsp:cNvSpPr/>
      </dsp:nvSpPr>
      <dsp:spPr>
        <a:xfrm>
          <a:off x="1844801" y="132719"/>
          <a:ext cx="1062690" cy="82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kern="1200" dirty="0" smtClean="0"/>
            <a:t>Search</a:t>
          </a:r>
          <a:endParaRPr lang="en-GB" sz="1600" kern="1200" dirty="0"/>
        </a:p>
      </dsp:txBody>
      <dsp:txXfrm>
        <a:off x="1844801" y="132719"/>
        <a:ext cx="1062690" cy="826629"/>
      </dsp:txXfrm>
    </dsp:sp>
    <dsp:sp modelId="{1375E7C5-542A-D84B-B9F8-F9EF726EB073}">
      <dsp:nvSpPr>
        <dsp:cNvPr id="0" name=""/>
        <dsp:cNvSpPr/>
      </dsp:nvSpPr>
      <dsp:spPr>
        <a:xfrm rot="5400000">
          <a:off x="1825059" y="2146211"/>
          <a:ext cx="867960" cy="988142"/>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B083C84-514E-1B4E-A9A9-30061C6AF7D7}">
      <dsp:nvSpPr>
        <dsp:cNvPr id="0" name=""/>
        <dsp:cNvSpPr/>
      </dsp:nvSpPr>
      <dsp:spPr>
        <a:xfrm>
          <a:off x="1595103" y="1184059"/>
          <a:ext cx="1461135" cy="102274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GB" sz="1900" kern="1200" dirty="0" smtClean="0"/>
            <a:t>Plant Lines</a:t>
          </a:r>
          <a:endParaRPr lang="en-GB" sz="1900" kern="1200" dirty="0"/>
        </a:p>
      </dsp:txBody>
      <dsp:txXfrm>
        <a:off x="1645038" y="1233994"/>
        <a:ext cx="1361265" cy="922877"/>
      </dsp:txXfrm>
    </dsp:sp>
    <dsp:sp modelId="{9D37394D-2D00-F240-8BE1-5388C592D393}">
      <dsp:nvSpPr>
        <dsp:cNvPr id="0" name=""/>
        <dsp:cNvSpPr/>
      </dsp:nvSpPr>
      <dsp:spPr>
        <a:xfrm>
          <a:off x="3096349" y="1296142"/>
          <a:ext cx="2761943" cy="82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kern="1200" dirty="0" smtClean="0"/>
            <a:t>Cross-linked with sequence data</a:t>
          </a:r>
          <a:endParaRPr lang="en-GB" sz="1600" kern="1200" dirty="0"/>
        </a:p>
      </dsp:txBody>
      <dsp:txXfrm>
        <a:off x="3096349" y="1296142"/>
        <a:ext cx="2761943" cy="826629"/>
      </dsp:txXfrm>
    </dsp:sp>
    <dsp:sp modelId="{A1B82459-924C-824D-9CCF-BC2565B7D6B8}">
      <dsp:nvSpPr>
        <dsp:cNvPr id="0" name=""/>
        <dsp:cNvSpPr/>
      </dsp:nvSpPr>
      <dsp:spPr>
        <a:xfrm rot="5400000">
          <a:off x="3036496" y="3295094"/>
          <a:ext cx="867960" cy="988142"/>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CFE9A32-C378-964B-AFC6-BE233CA4E4B9}">
      <dsp:nvSpPr>
        <dsp:cNvPr id="0" name=""/>
        <dsp:cNvSpPr/>
      </dsp:nvSpPr>
      <dsp:spPr>
        <a:xfrm>
          <a:off x="2806539" y="2332942"/>
          <a:ext cx="1461135" cy="102274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GB" sz="1900" kern="1200" dirty="0" smtClean="0"/>
            <a:t>Plant Trials</a:t>
          </a:r>
          <a:endParaRPr lang="en-GB" sz="1900" kern="1200" dirty="0"/>
        </a:p>
      </dsp:txBody>
      <dsp:txXfrm>
        <a:off x="2856474" y="2382877"/>
        <a:ext cx="1361265" cy="922877"/>
      </dsp:txXfrm>
    </dsp:sp>
    <dsp:sp modelId="{00891372-A11D-5C47-A765-2DEC381879B0}">
      <dsp:nvSpPr>
        <dsp:cNvPr id="0" name=""/>
        <dsp:cNvSpPr/>
      </dsp:nvSpPr>
      <dsp:spPr>
        <a:xfrm>
          <a:off x="4320484" y="2448273"/>
          <a:ext cx="2211278" cy="82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kern="1200" dirty="0" smtClean="0"/>
            <a:t>Display table or download full package</a:t>
          </a:r>
          <a:endParaRPr lang="en-GB" sz="1600" kern="1200" dirty="0"/>
        </a:p>
      </dsp:txBody>
      <dsp:txXfrm>
        <a:off x="4320484" y="2448273"/>
        <a:ext cx="2211278" cy="826629"/>
      </dsp:txXfrm>
    </dsp:sp>
    <dsp:sp modelId="{DE886511-D385-2046-8CD0-FD210AA154C8}">
      <dsp:nvSpPr>
        <dsp:cNvPr id="0" name=""/>
        <dsp:cNvSpPr/>
      </dsp:nvSpPr>
      <dsp:spPr>
        <a:xfrm rot="5400000">
          <a:off x="4247932" y="4443976"/>
          <a:ext cx="867960" cy="988142"/>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CF9B6BE-9B4E-114E-8C48-F400AC9AED0E}">
      <dsp:nvSpPr>
        <dsp:cNvPr id="0" name=""/>
        <dsp:cNvSpPr/>
      </dsp:nvSpPr>
      <dsp:spPr>
        <a:xfrm>
          <a:off x="4017975" y="3481824"/>
          <a:ext cx="1461135" cy="102274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GB" sz="1900" kern="1200" dirty="0" smtClean="0"/>
            <a:t>Traits</a:t>
          </a:r>
          <a:endParaRPr lang="en-GB" sz="1900" kern="1200" dirty="0"/>
        </a:p>
      </dsp:txBody>
      <dsp:txXfrm>
        <a:off x="4067910" y="3531759"/>
        <a:ext cx="1361265" cy="922877"/>
      </dsp:txXfrm>
    </dsp:sp>
    <dsp:sp modelId="{30CFB560-9682-B542-BF87-30C7B1740C28}">
      <dsp:nvSpPr>
        <dsp:cNvPr id="0" name=""/>
        <dsp:cNvSpPr/>
      </dsp:nvSpPr>
      <dsp:spPr>
        <a:xfrm>
          <a:off x="5472612" y="3600396"/>
          <a:ext cx="2380692" cy="82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kern="1200" dirty="0" smtClean="0"/>
            <a:t>Lookup trait and method description</a:t>
          </a:r>
          <a:endParaRPr lang="en-GB" sz="1600" kern="1200" dirty="0"/>
        </a:p>
      </dsp:txBody>
      <dsp:txXfrm>
        <a:off x="5472612" y="3600396"/>
        <a:ext cx="2380692" cy="826629"/>
      </dsp:txXfrm>
    </dsp:sp>
    <dsp:sp modelId="{FBE5DBCD-7E27-904E-8AD0-ED77851E7A40}">
      <dsp:nvSpPr>
        <dsp:cNvPr id="0" name=""/>
        <dsp:cNvSpPr/>
      </dsp:nvSpPr>
      <dsp:spPr>
        <a:xfrm>
          <a:off x="5229411" y="4630707"/>
          <a:ext cx="1461135" cy="102274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GB" sz="1900" kern="1200" dirty="0" smtClean="0"/>
            <a:t>Data Submission</a:t>
          </a:r>
          <a:endParaRPr lang="en-GB" sz="1900" kern="1200" dirty="0"/>
        </a:p>
      </dsp:txBody>
      <dsp:txXfrm>
        <a:off x="5279346" y="4680642"/>
        <a:ext cx="1361265" cy="922877"/>
      </dsp:txXfrm>
    </dsp:sp>
    <dsp:sp modelId="{3E4F5032-C687-1A4B-A4B8-794DDD0C532B}">
      <dsp:nvSpPr>
        <dsp:cNvPr id="0" name=""/>
        <dsp:cNvSpPr/>
      </dsp:nvSpPr>
      <dsp:spPr>
        <a:xfrm>
          <a:off x="6690546" y="4728249"/>
          <a:ext cx="1062690" cy="82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GB" sz="1500" kern="1200" dirty="0" smtClean="0"/>
            <a:t>Wizard or command line</a:t>
          </a:r>
          <a:endParaRPr lang="en-GB" sz="1500" kern="1200" dirty="0"/>
        </a:p>
      </dsp:txBody>
      <dsp:txXfrm>
        <a:off x="6690546" y="4728249"/>
        <a:ext cx="1062690" cy="82662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1/16/17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very diverse </a:t>
            </a:r>
            <a:r>
              <a:rPr lang="en-GB" dirty="0" err="1" smtClean="0"/>
              <a:t>measurments</a:t>
            </a:r>
            <a:endParaRPr lang="en-GB"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172359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a:t>
            </a:r>
            <a:endParaRPr lang="en-GB"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193175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latin typeface="+mn-lt"/>
                <a:ea typeface="+mn-ea"/>
                <a:cs typeface="+mn-cs"/>
              </a:rPr>
              <a:t>BIP and ontologies + minimal standards</a:t>
            </a:r>
            <a:endParaRPr lang="en-GB" sz="1200" b="0" kern="1200" dirty="0" smtClean="0">
              <a:solidFill>
                <a:schemeClr val="tx1"/>
              </a:solidFill>
              <a:latin typeface="+mn-lt"/>
              <a:ea typeface="+mn-ea"/>
              <a:cs typeface="+mn-cs"/>
            </a:endParaRPr>
          </a:p>
          <a:p>
            <a:endParaRPr lang="en-GB" sz="1200" b="0" kern="1200" dirty="0" smtClean="0">
              <a:solidFill>
                <a:schemeClr val="tx1"/>
              </a:solidFill>
              <a:latin typeface="+mn-lt"/>
              <a:ea typeface="+mn-ea"/>
              <a:cs typeface="+mn-cs"/>
            </a:endParaRPr>
          </a:p>
          <a:p>
            <a:r>
              <a:rPr lang="en-GB" sz="1200" b="0" kern="1200" dirty="0" smtClean="0">
                <a:solidFill>
                  <a:schemeClr val="tx1"/>
                </a:solidFill>
                <a:latin typeface="+mn-lt"/>
                <a:ea typeface="+mn-ea"/>
                <a:cs typeface="+mn-cs"/>
              </a:rPr>
              <a:t>We manage to include Brassicas in Elixir</a:t>
            </a:r>
          </a:p>
          <a:p>
            <a:r>
              <a:rPr lang="en-GB" sz="1200" b="0" kern="1200" dirty="0" smtClean="0">
                <a:solidFill>
                  <a:schemeClr val="tx1"/>
                </a:solidFill>
                <a:latin typeface="+mn-lt"/>
                <a:ea typeface="+mn-ea"/>
                <a:cs typeface="+mn-cs"/>
              </a:rPr>
              <a:t>Part of discussions on data models and minimal requirements for experimental metadata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1503222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Population submission, we will  interact programmatically ,and in the Trial submission, we will interact with the database using the schema.</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58A9A-9885-8E48-88D5-5C14F1B5369B}" type="slidenum">
              <a:rPr lang="en-US" smtClean="0"/>
              <a:t>7</a:t>
            </a:fld>
            <a:endParaRPr lang="en-US"/>
          </a:p>
        </p:txBody>
      </p:sp>
    </p:spTree>
    <p:extLst>
      <p:ext uri="{BB962C8B-B14F-4D97-AF65-F5344CB8AC3E}">
        <p14:creationId xmlns:p14="http://schemas.microsoft.com/office/powerpoint/2010/main" val="6823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latin typeface="+mn-lt"/>
                <a:ea typeface="+mn-ea"/>
                <a:cs typeface="+mn-cs"/>
              </a:rPr>
              <a:t>BIP integration with other resources</a:t>
            </a:r>
            <a:endParaRPr lang="en-GB" sz="1200" b="0" kern="1200" dirty="0" smtClean="0">
              <a:solidFill>
                <a:schemeClr val="tx1"/>
              </a:solidFill>
              <a:latin typeface="+mn-lt"/>
              <a:ea typeface="+mn-ea"/>
              <a:cs typeface="+mn-cs"/>
            </a:endParaRPr>
          </a:p>
          <a:p>
            <a:endParaRPr lang="en-GB" sz="1200" b="0" kern="1200" dirty="0" smtClean="0">
              <a:solidFill>
                <a:schemeClr val="tx1"/>
              </a:solidFill>
              <a:latin typeface="+mn-lt"/>
              <a:ea typeface="+mn-ea"/>
              <a:cs typeface="+mn-cs"/>
            </a:endParaRPr>
          </a:p>
          <a:p>
            <a:endParaRPr lang="en-GB" sz="1200" b="0" kern="1200" dirty="0" smtClean="0">
              <a:solidFill>
                <a:schemeClr val="tx1"/>
              </a:solidFill>
              <a:latin typeface="+mn-lt"/>
              <a:ea typeface="+mn-ea"/>
              <a:cs typeface="+mn-cs"/>
            </a:endParaRPr>
          </a:p>
          <a:p>
            <a:r>
              <a:rPr lang="en-GB" sz="1200" b="0" kern="1200" dirty="0" smtClean="0">
                <a:solidFill>
                  <a:schemeClr val="tx1"/>
                </a:solidFill>
                <a:latin typeface="+mn-lt"/>
                <a:ea typeface="+mn-ea"/>
                <a:cs typeface="+mn-cs"/>
              </a:rPr>
              <a:t>Ensembl</a:t>
            </a:r>
            <a:r>
              <a:rPr lang="en-GB" sz="1200" b="0" kern="1200" baseline="0" dirty="0" smtClean="0">
                <a:solidFill>
                  <a:schemeClr val="tx1"/>
                </a:solidFill>
                <a:latin typeface="+mn-lt"/>
                <a:ea typeface="+mn-ea"/>
                <a:cs typeface="+mn-cs"/>
              </a:rPr>
              <a:t> Plants</a:t>
            </a:r>
          </a:p>
          <a:p>
            <a:r>
              <a:rPr lang="en-GB" sz="1200" b="0" kern="1200" baseline="0" dirty="0" err="1" smtClean="0">
                <a:solidFill>
                  <a:schemeClr val="tx1"/>
                </a:solidFill>
                <a:latin typeface="+mn-lt"/>
                <a:ea typeface="+mn-ea"/>
                <a:cs typeface="+mn-cs"/>
              </a:rPr>
              <a:t>CyVerse</a:t>
            </a:r>
            <a:r>
              <a:rPr lang="en-GB" sz="1200" b="0" kern="1200" baseline="0" dirty="0" smtClean="0">
                <a:solidFill>
                  <a:schemeClr val="tx1"/>
                </a:solidFill>
                <a:latin typeface="+mn-lt"/>
                <a:ea typeface="+mn-ea"/>
                <a:cs typeface="+mn-cs"/>
              </a:rPr>
              <a:t> UK – workflows</a:t>
            </a:r>
          </a:p>
          <a:p>
            <a:r>
              <a:rPr lang="en-GB" sz="1200" b="0" kern="1200" baseline="0" dirty="0" smtClean="0">
                <a:solidFill>
                  <a:schemeClr val="tx1"/>
                </a:solidFill>
                <a:latin typeface="+mn-lt"/>
                <a:ea typeface="+mn-ea"/>
                <a:cs typeface="+mn-cs"/>
              </a:rPr>
              <a:t>Galaxy </a:t>
            </a:r>
            <a:endParaRPr lang="en-GB" sz="1200" b="0" kern="1200" dirty="0" smtClean="0">
              <a:solidFill>
                <a:schemeClr val="tx1"/>
              </a:solidFill>
              <a:latin typeface="+mn-lt"/>
              <a:ea typeface="+mn-ea"/>
              <a:cs typeface="+mn-cs"/>
            </a:endParaRPr>
          </a:p>
          <a:p>
            <a:endParaRPr lang="en-GB" sz="1200" b="0" kern="1200" dirty="0" smtClean="0">
              <a:solidFill>
                <a:schemeClr val="tx1"/>
              </a:solidFill>
              <a:latin typeface="+mn-lt"/>
              <a:ea typeface="+mn-ea"/>
              <a:cs typeface="+mn-cs"/>
            </a:endParaRPr>
          </a:p>
          <a:p>
            <a:endParaRPr lang="en-GB" sz="1200" b="0" kern="1200" dirty="0" smtClean="0">
              <a:solidFill>
                <a:schemeClr val="tx1"/>
              </a:solidFill>
              <a:latin typeface="+mn-lt"/>
              <a:ea typeface="+mn-ea"/>
              <a:cs typeface="+mn-cs"/>
            </a:endParaRPr>
          </a:p>
          <a:p>
            <a:endParaRPr lang="en-GB" sz="1200" b="0" kern="1200" dirty="0" smtClean="0">
              <a:solidFill>
                <a:schemeClr val="tx1"/>
              </a:solidFill>
              <a:latin typeface="+mn-lt"/>
              <a:ea typeface="+mn-ea"/>
              <a:cs typeface="+mn-cs"/>
            </a:endParaRPr>
          </a:p>
          <a:p>
            <a:r>
              <a:rPr lang="en-GB" sz="1200" b="0" kern="1200" dirty="0" smtClean="0">
                <a:solidFill>
                  <a:schemeClr val="tx1"/>
                </a:solidFill>
                <a:latin typeface="+mn-lt"/>
                <a:ea typeface="+mn-ea"/>
                <a:cs typeface="+mn-cs"/>
              </a:rPr>
              <a:t>Aim to have resource interconnected with all other resources- use as “hub” for all other analysis.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dirty="0" smtClean="0"/>
          </a:p>
          <a:p>
            <a:r>
              <a:rPr lang="en-US" baseline="0" dirty="0" smtClean="0"/>
              <a:t>We are working with the </a:t>
            </a:r>
            <a:r>
              <a:rPr lang="en-US" baseline="0" dirty="0" err="1" smtClean="0"/>
              <a:t>CyVerse</a:t>
            </a:r>
            <a:r>
              <a:rPr lang="en-US" baseline="0" dirty="0" smtClean="0"/>
              <a:t> team to integrate their analytics tools with the BIP.</a:t>
            </a:r>
          </a:p>
          <a:p>
            <a:endParaRPr lang="en-US" baseline="0" dirty="0" smtClean="0"/>
          </a:p>
          <a:p>
            <a:r>
              <a:rPr lang="en-US" baseline="0" dirty="0" smtClean="0"/>
              <a:t>Latest developments were to obtain DOIs for datasets submitted to BIP. </a:t>
            </a:r>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10</a:t>
            </a:fld>
            <a:endParaRPr lang="en-US"/>
          </a:p>
        </p:txBody>
      </p:sp>
    </p:spTree>
    <p:extLst>
      <p:ext uri="{BB962C8B-B14F-4D97-AF65-F5344CB8AC3E}">
        <p14:creationId xmlns:p14="http://schemas.microsoft.com/office/powerpoint/2010/main" val="197330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endParaRPr lang="en-US" baseline="0" dirty="0" smtClean="0"/>
          </a:p>
          <a:p>
            <a:r>
              <a:rPr lang="en-US" baseline="0" dirty="0" smtClean="0"/>
              <a:t>Also a summary slide for what I have done and future developments.</a:t>
            </a:r>
          </a:p>
          <a:p>
            <a:endParaRPr lang="en-US" baseline="0" dirty="0" smtClean="0"/>
          </a:p>
          <a:p>
            <a:r>
              <a:rPr lang="en-GB" sz="1200" b="1" kern="1200" dirty="0" smtClean="0">
                <a:solidFill>
                  <a:schemeClr val="tx1"/>
                </a:solidFill>
                <a:latin typeface="+mn-lt"/>
                <a:ea typeface="+mn-ea"/>
                <a:cs typeface="+mn-cs"/>
              </a:rPr>
              <a:t>Don’t forget to CLICK ( rearrange and add points?)</a:t>
            </a:r>
          </a:p>
          <a:p>
            <a:endParaRPr lang="en-US" dirty="0" smtClean="0"/>
          </a:p>
          <a:p>
            <a:r>
              <a:rPr lang="en-GB" sz="1200" kern="1200" dirty="0" smtClean="0">
                <a:solidFill>
                  <a:schemeClr val="tx1"/>
                </a:solidFill>
                <a:latin typeface="+mn-lt"/>
                <a:ea typeface="+mn-ea"/>
                <a:cs typeface="+mn-cs"/>
              </a:rPr>
              <a:t>Learn how to submit external traits</a:t>
            </a:r>
          </a:p>
          <a:p>
            <a:r>
              <a:rPr lang="en-GB" sz="1200" kern="1200" dirty="0" smtClean="0">
                <a:solidFill>
                  <a:schemeClr val="tx1"/>
                </a:solidFill>
                <a:latin typeface="+mn-lt"/>
                <a:ea typeface="+mn-ea"/>
                <a:cs typeface="+mn-cs"/>
              </a:rPr>
              <a:t>Spreadsheet templates for data collection, easy straight forward</a:t>
            </a:r>
          </a:p>
          <a:p>
            <a:r>
              <a:rPr lang="en-GB" sz="1200" kern="1200" dirty="0" smtClean="0">
                <a:solidFill>
                  <a:schemeClr val="tx1"/>
                </a:solidFill>
                <a:latin typeface="+mn-lt"/>
                <a:ea typeface="+mn-ea"/>
                <a:cs typeface="+mn-cs"/>
              </a:rPr>
              <a:t>findings –gateway to publish your data</a:t>
            </a:r>
          </a:p>
          <a:p>
            <a:r>
              <a:rPr lang="sk-SK" sz="1200" kern="1200" dirty="0" smtClean="0">
                <a:solidFill>
                  <a:schemeClr val="tx1"/>
                </a:solidFill>
                <a:latin typeface="+mn-lt"/>
                <a:ea typeface="+mn-ea"/>
                <a:cs typeface="+mn-cs"/>
              </a:rPr>
              <a:t> </a:t>
            </a:r>
          </a:p>
          <a:p>
            <a:r>
              <a:rPr lang="sk-SK" sz="1200" i="1" kern="1200" dirty="0" smtClean="0">
                <a:solidFill>
                  <a:schemeClr val="tx1"/>
                </a:solidFill>
                <a:latin typeface="+mn-lt"/>
                <a:ea typeface="+mn-ea"/>
                <a:cs typeface="+mn-cs"/>
              </a:rPr>
              <a:t>Change </a:t>
            </a:r>
            <a:r>
              <a:rPr lang="sk-SK" sz="1200" i="1" kern="1200" dirty="0" err="1" smtClean="0">
                <a:solidFill>
                  <a:schemeClr val="tx1"/>
                </a:solidFill>
                <a:latin typeface="+mn-lt"/>
                <a:ea typeface="+mn-ea"/>
                <a:cs typeface="+mn-cs"/>
              </a:rPr>
              <a:t>order</a:t>
            </a:r>
            <a:r>
              <a:rPr lang="sk-SK" sz="1200" i="1" kern="1200" dirty="0" smtClean="0">
                <a:solidFill>
                  <a:schemeClr val="tx1"/>
                </a:solidFill>
                <a:latin typeface="+mn-lt"/>
                <a:ea typeface="+mn-ea"/>
                <a:cs typeface="+mn-cs"/>
              </a:rPr>
              <a:t> of </a:t>
            </a:r>
            <a:r>
              <a:rPr lang="sk-SK" sz="1200" i="1" kern="1200" dirty="0" err="1" smtClean="0">
                <a:solidFill>
                  <a:schemeClr val="tx1"/>
                </a:solidFill>
                <a:latin typeface="+mn-lt"/>
                <a:ea typeface="+mn-ea"/>
                <a:cs typeface="+mn-cs"/>
              </a:rPr>
              <a:t>slides</a:t>
            </a:r>
            <a:r>
              <a:rPr lang="sk-SK" sz="1200" i="1" kern="1200" dirty="0" smtClean="0">
                <a:solidFill>
                  <a:schemeClr val="tx1"/>
                </a:solidFill>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11</a:t>
            </a:fld>
            <a:endParaRPr lang="en-US"/>
          </a:p>
        </p:txBody>
      </p:sp>
    </p:spTree>
    <p:extLst>
      <p:ext uri="{BB962C8B-B14F-4D97-AF65-F5344CB8AC3E}">
        <p14:creationId xmlns:p14="http://schemas.microsoft.com/office/powerpoint/2010/main" val="906521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latin typeface="+mn-lt"/>
                <a:ea typeface="+mn-ea"/>
                <a:cs typeface="+mn-cs"/>
              </a:rPr>
              <a:t>Thank-you slide:</a:t>
            </a:r>
            <a:endParaRPr lang="en-GB" sz="1200" b="0" kern="1200" dirty="0" smtClean="0">
              <a:solidFill>
                <a:schemeClr val="tx1"/>
              </a:solidFill>
              <a:latin typeface="+mn-lt"/>
              <a:ea typeface="+mn-ea"/>
              <a:cs typeface="+mn-cs"/>
            </a:endParaRPr>
          </a:p>
          <a:p>
            <a:r>
              <a:rPr lang="en-GB" sz="1200" b="0" kern="1200" dirty="0" smtClean="0">
                <a:solidFill>
                  <a:schemeClr val="tx1"/>
                </a:solidFill>
                <a:latin typeface="+mn-lt"/>
                <a:ea typeface="+mn-ea"/>
                <a:cs typeface="+mn-cs"/>
              </a:rPr>
              <a:t>Thank the Collaborators- not Biologists</a:t>
            </a:r>
            <a:endParaRPr lang="en-GB" dirty="0"/>
          </a:p>
        </p:txBody>
      </p:sp>
      <p:sp>
        <p:nvSpPr>
          <p:cNvPr id="4" name="Slide Number Placeholder 3"/>
          <p:cNvSpPr>
            <a:spLocks noGrp="1"/>
          </p:cNvSpPr>
          <p:nvPr>
            <p:ph type="sldNum" sz="quarter" idx="10"/>
          </p:nvPr>
        </p:nvSpPr>
        <p:spPr/>
        <p:txBody>
          <a:bodyPr/>
          <a:lstStyle/>
          <a:p>
            <a:fld id="{25F5D113-72A1-994D-B024-080B75A2E746}" type="slidenum">
              <a:rPr lang="en-US" smtClean="0"/>
              <a:t>12</a:t>
            </a:fld>
            <a:endParaRPr lang="en-US"/>
          </a:p>
        </p:txBody>
      </p:sp>
    </p:spTree>
    <p:extLst>
      <p:ext uri="{BB962C8B-B14F-4D97-AF65-F5344CB8AC3E}">
        <p14:creationId xmlns:p14="http://schemas.microsoft.com/office/powerpoint/2010/main" val="1736833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444208" y="5461555"/>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5536" y="6323456"/>
            <a:ext cx="1800200" cy="196303"/>
          </a:xfrm>
          <a:prstGeom prst="rect">
            <a:avLst/>
          </a:prstGeom>
        </p:spPr>
      </p:pic>
      <p:sp>
        <p:nvSpPr>
          <p:cNvPr id="8" name="TextBox 7"/>
          <p:cNvSpPr txBox="1"/>
          <p:nvPr userDrawn="1"/>
        </p:nvSpPr>
        <p:spPr>
          <a:xfrm>
            <a:off x="2411760" y="6245557"/>
            <a:ext cx="1800200" cy="307777"/>
          </a:xfrm>
          <a:prstGeom prst="rect">
            <a:avLst/>
          </a:prstGeom>
          <a:noFill/>
        </p:spPr>
        <p:txBody>
          <a:bodyPr wrap="square" rtlCol="0">
            <a:spAutoFit/>
          </a:bodyPr>
          <a:lstStyle/>
          <a:p>
            <a:pPr algn="l"/>
            <a:r>
              <a:rPr lang="en-GB" sz="1400" b="1" dirty="0" err="1" smtClean="0">
                <a:solidFill>
                  <a:srgbClr val="C61F16"/>
                </a:solidFill>
                <a:latin typeface="Roboto" pitchFamily="2" charset="0"/>
                <a:ea typeface="Roboto" pitchFamily="2" charset="0"/>
              </a:rPr>
              <a:t>bip.earlham.ac.uk</a:t>
            </a:r>
            <a:endParaRPr lang="en-GB" sz="1400" b="1" dirty="0">
              <a:solidFill>
                <a:srgbClr val="C61F16"/>
              </a:solidFill>
              <a:latin typeface="Roboto" pitchFamily="2" charset="0"/>
              <a:ea typeface="Roboto" pitchFamily="2" charset="0"/>
            </a:endParaRPr>
          </a:p>
        </p:txBody>
      </p:sp>
      <p:sp>
        <p:nvSpPr>
          <p:cNvPr id="9" name="TextBox 8"/>
          <p:cNvSpPr txBox="1"/>
          <p:nvPr userDrawn="1"/>
        </p:nvSpPr>
        <p:spPr>
          <a:xfrm>
            <a:off x="3959932" y="6214779"/>
            <a:ext cx="1656184" cy="369332"/>
          </a:xfrm>
          <a:prstGeom prst="rect">
            <a:avLst/>
          </a:prstGeom>
          <a:noFill/>
        </p:spPr>
        <p:txBody>
          <a:bodyPr wrap="square" rtlCol="0">
            <a:spAutoFit/>
          </a:bodyPr>
          <a:lstStyle/>
          <a:p>
            <a:r>
              <a:rPr lang="en-GB" dirty="0" smtClean="0"/>
              <a:t>@</a:t>
            </a:r>
            <a:r>
              <a:rPr lang="en-GB" dirty="0" err="1" smtClean="0"/>
              <a:t>BrassicaP</a:t>
            </a:r>
            <a:endParaRPr lang="en-GB" dirty="0"/>
          </a:p>
        </p:txBody>
      </p:sp>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pic>
        <p:nvPicPr>
          <p:cNvPr id="8" name="Picture 7"/>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6660232" y="6260738"/>
            <a:ext cx="1911587" cy="360922"/>
          </a:xfrm>
          <a:prstGeom prst="rect">
            <a:avLst/>
          </a:prstGeom>
        </p:spPr>
      </p:pic>
      <p:pic>
        <p:nvPicPr>
          <p:cNvPr id="9" name="Picture 8"/>
          <p:cNvPicPr>
            <a:picLocks noChangeAspect="1"/>
          </p:cNvPicPr>
          <p:nvPr userDrawn="1"/>
        </p:nvPicPr>
        <p:blipFill>
          <a:blip r:embed="rId3">
            <a:alphaModFix amt="35000"/>
            <a:extLst>
              <a:ext uri="{28A0092B-C50C-407E-A947-70E740481C1C}">
                <a14:useLocalDpi xmlns:a14="http://schemas.microsoft.com/office/drawing/2010/main"/>
              </a:ext>
            </a:extLst>
          </a:blip>
          <a:stretch>
            <a:fillRect/>
          </a:stretch>
        </p:blipFill>
        <p:spPr>
          <a:xfrm>
            <a:off x="4427985" y="6260738"/>
            <a:ext cx="1512168" cy="412689"/>
          </a:xfrm>
          <a:prstGeom prst="rect">
            <a:avLst/>
          </a:prstGeom>
        </p:spPr>
      </p:pic>
      <p:sp>
        <p:nvSpPr>
          <p:cNvPr id="11" name="TextBox 10"/>
          <p:cNvSpPr txBox="1"/>
          <p:nvPr userDrawn="1"/>
        </p:nvSpPr>
        <p:spPr>
          <a:xfrm>
            <a:off x="388752" y="6264275"/>
            <a:ext cx="1800200" cy="307777"/>
          </a:xfrm>
          <a:prstGeom prst="rect">
            <a:avLst/>
          </a:prstGeom>
          <a:noFill/>
        </p:spPr>
        <p:txBody>
          <a:bodyPr wrap="square" rtlCol="0">
            <a:spAutoFit/>
          </a:bodyPr>
          <a:lstStyle/>
          <a:p>
            <a:pPr algn="l"/>
            <a:r>
              <a:rPr lang="en-GB" sz="1400" b="1" dirty="0" err="1" smtClean="0">
                <a:solidFill>
                  <a:srgbClr val="C61F16"/>
                </a:solidFill>
                <a:latin typeface="Roboto" pitchFamily="2" charset="0"/>
                <a:ea typeface="Roboto" pitchFamily="2" charset="0"/>
              </a:rPr>
              <a:t>bip.earlham.ac.uk</a:t>
            </a:r>
            <a:endParaRPr lang="en-GB" sz="1400" b="1" dirty="0">
              <a:solidFill>
                <a:srgbClr val="C61F16"/>
              </a:solidFill>
              <a:latin typeface="Roboto" pitchFamily="2" charset="0"/>
              <a:ea typeface="Roboto" pitchFamily="2" charset="0"/>
            </a:endParaRPr>
          </a:p>
        </p:txBody>
      </p:sp>
      <p:sp>
        <p:nvSpPr>
          <p:cNvPr id="12" name="TextBox 11"/>
          <p:cNvSpPr txBox="1"/>
          <p:nvPr userDrawn="1"/>
        </p:nvSpPr>
        <p:spPr>
          <a:xfrm>
            <a:off x="1907704" y="6215476"/>
            <a:ext cx="1656184" cy="369332"/>
          </a:xfrm>
          <a:prstGeom prst="rect">
            <a:avLst/>
          </a:prstGeom>
          <a:noFill/>
        </p:spPr>
        <p:txBody>
          <a:bodyPr wrap="square" rtlCol="0">
            <a:spAutoFit/>
          </a:bodyPr>
          <a:lstStyle/>
          <a:p>
            <a:r>
              <a:rPr lang="en-GB" dirty="0" smtClean="0"/>
              <a:t>@</a:t>
            </a:r>
            <a:r>
              <a:rPr lang="en-GB" dirty="0" err="1" smtClean="0"/>
              <a:t>BrassicaP</a:t>
            </a:r>
            <a:endParaRPr lang="en-GB" dirty="0"/>
          </a:p>
        </p:txBody>
      </p:sp>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pic>
        <p:nvPicPr>
          <p:cNvPr id="10" name="Picture 9"/>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6660232" y="6260738"/>
            <a:ext cx="1911587" cy="360922"/>
          </a:xfrm>
          <a:prstGeom prst="rect">
            <a:avLst/>
          </a:prstGeom>
        </p:spPr>
      </p:pic>
      <p:pic>
        <p:nvPicPr>
          <p:cNvPr id="12" name="Picture 11"/>
          <p:cNvPicPr>
            <a:picLocks noChangeAspect="1"/>
          </p:cNvPicPr>
          <p:nvPr userDrawn="1"/>
        </p:nvPicPr>
        <p:blipFill>
          <a:blip r:embed="rId3">
            <a:alphaModFix amt="35000"/>
            <a:extLst>
              <a:ext uri="{28A0092B-C50C-407E-A947-70E740481C1C}">
                <a14:useLocalDpi xmlns:a14="http://schemas.microsoft.com/office/drawing/2010/main"/>
              </a:ext>
            </a:extLst>
          </a:blip>
          <a:stretch>
            <a:fillRect/>
          </a:stretch>
        </p:blipFill>
        <p:spPr>
          <a:xfrm>
            <a:off x="4427985" y="6260738"/>
            <a:ext cx="1512168" cy="412689"/>
          </a:xfrm>
          <a:prstGeom prst="rect">
            <a:avLst/>
          </a:prstGeom>
        </p:spPr>
      </p:pic>
      <p:sp>
        <p:nvSpPr>
          <p:cNvPr id="13" name="TextBox 12"/>
          <p:cNvSpPr txBox="1"/>
          <p:nvPr userDrawn="1"/>
        </p:nvSpPr>
        <p:spPr>
          <a:xfrm>
            <a:off x="388752" y="6264275"/>
            <a:ext cx="1800200" cy="307777"/>
          </a:xfrm>
          <a:prstGeom prst="rect">
            <a:avLst/>
          </a:prstGeom>
          <a:noFill/>
        </p:spPr>
        <p:txBody>
          <a:bodyPr wrap="square" rtlCol="0">
            <a:spAutoFit/>
          </a:bodyPr>
          <a:lstStyle/>
          <a:p>
            <a:pPr algn="l"/>
            <a:r>
              <a:rPr lang="en-GB" sz="1400" b="1" dirty="0" err="1" smtClean="0">
                <a:solidFill>
                  <a:srgbClr val="C61F16"/>
                </a:solidFill>
                <a:latin typeface="Roboto" pitchFamily="2" charset="0"/>
                <a:ea typeface="Roboto" pitchFamily="2" charset="0"/>
              </a:rPr>
              <a:t>bip.earlham.ac.uk</a:t>
            </a:r>
            <a:endParaRPr lang="en-GB" sz="1400" b="1" dirty="0">
              <a:solidFill>
                <a:srgbClr val="C61F16"/>
              </a:solidFill>
              <a:latin typeface="Roboto" pitchFamily="2" charset="0"/>
              <a:ea typeface="Roboto" pitchFamily="2" charset="0"/>
            </a:endParaRPr>
          </a:p>
        </p:txBody>
      </p:sp>
      <p:sp>
        <p:nvSpPr>
          <p:cNvPr id="14" name="TextBox 13"/>
          <p:cNvSpPr txBox="1"/>
          <p:nvPr userDrawn="1"/>
        </p:nvSpPr>
        <p:spPr>
          <a:xfrm>
            <a:off x="1907704" y="6215476"/>
            <a:ext cx="1656184" cy="369332"/>
          </a:xfrm>
          <a:prstGeom prst="rect">
            <a:avLst/>
          </a:prstGeom>
          <a:noFill/>
        </p:spPr>
        <p:txBody>
          <a:bodyPr wrap="square" rtlCol="0">
            <a:spAutoFit/>
          </a:bodyPr>
          <a:lstStyle/>
          <a:p>
            <a:r>
              <a:rPr lang="en-GB" dirty="0" smtClean="0"/>
              <a:t>@</a:t>
            </a:r>
            <a:r>
              <a:rPr lang="en-GB" dirty="0" err="1" smtClean="0"/>
              <a:t>BrassicaP</a:t>
            </a:r>
            <a:endParaRPr lang="en-GB" dirty="0"/>
          </a:p>
        </p:txBody>
      </p:sp>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pic>
        <p:nvPicPr>
          <p:cNvPr id="7" name="Picture 6"/>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6660232" y="6260738"/>
            <a:ext cx="1911587" cy="360922"/>
          </a:xfrm>
          <a:prstGeom prst="rect">
            <a:avLst/>
          </a:prstGeom>
        </p:spPr>
      </p:pic>
      <p:pic>
        <p:nvPicPr>
          <p:cNvPr id="8" name="Picture 7"/>
          <p:cNvPicPr>
            <a:picLocks noChangeAspect="1"/>
          </p:cNvPicPr>
          <p:nvPr userDrawn="1"/>
        </p:nvPicPr>
        <p:blipFill>
          <a:blip r:embed="rId3">
            <a:alphaModFix amt="35000"/>
            <a:extLst>
              <a:ext uri="{28A0092B-C50C-407E-A947-70E740481C1C}">
                <a14:useLocalDpi xmlns:a14="http://schemas.microsoft.com/office/drawing/2010/main"/>
              </a:ext>
            </a:extLst>
          </a:blip>
          <a:stretch>
            <a:fillRect/>
          </a:stretch>
        </p:blipFill>
        <p:spPr>
          <a:xfrm>
            <a:off x="4427985" y="6260738"/>
            <a:ext cx="1512168" cy="412689"/>
          </a:xfrm>
          <a:prstGeom prst="rect">
            <a:avLst/>
          </a:prstGeom>
        </p:spPr>
      </p:pic>
      <p:sp>
        <p:nvSpPr>
          <p:cNvPr id="10" name="TextBox 9"/>
          <p:cNvSpPr txBox="1"/>
          <p:nvPr userDrawn="1"/>
        </p:nvSpPr>
        <p:spPr>
          <a:xfrm>
            <a:off x="388752" y="6264275"/>
            <a:ext cx="1800200" cy="307777"/>
          </a:xfrm>
          <a:prstGeom prst="rect">
            <a:avLst/>
          </a:prstGeom>
          <a:noFill/>
        </p:spPr>
        <p:txBody>
          <a:bodyPr wrap="square" rtlCol="0">
            <a:spAutoFit/>
          </a:bodyPr>
          <a:lstStyle/>
          <a:p>
            <a:pPr algn="l"/>
            <a:r>
              <a:rPr lang="en-GB" sz="1400" b="1" dirty="0" err="1" smtClean="0">
                <a:solidFill>
                  <a:srgbClr val="C61F16"/>
                </a:solidFill>
                <a:latin typeface="Roboto" pitchFamily="2" charset="0"/>
                <a:ea typeface="Roboto" pitchFamily="2" charset="0"/>
              </a:rPr>
              <a:t>bip.earlham.ac.uk</a:t>
            </a:r>
            <a:endParaRPr lang="en-GB" sz="1400" b="1" dirty="0">
              <a:solidFill>
                <a:srgbClr val="C61F16"/>
              </a:solidFill>
              <a:latin typeface="Roboto" pitchFamily="2" charset="0"/>
              <a:ea typeface="Roboto" pitchFamily="2" charset="0"/>
            </a:endParaRPr>
          </a:p>
        </p:txBody>
      </p:sp>
      <p:sp>
        <p:nvSpPr>
          <p:cNvPr id="11" name="TextBox 10"/>
          <p:cNvSpPr txBox="1"/>
          <p:nvPr userDrawn="1"/>
        </p:nvSpPr>
        <p:spPr>
          <a:xfrm>
            <a:off x="1907704" y="6215476"/>
            <a:ext cx="1656184" cy="369332"/>
          </a:xfrm>
          <a:prstGeom prst="rect">
            <a:avLst/>
          </a:prstGeom>
          <a:noFill/>
        </p:spPr>
        <p:txBody>
          <a:bodyPr wrap="square" rtlCol="0">
            <a:spAutoFit/>
          </a:bodyPr>
          <a:lstStyle/>
          <a:p>
            <a:r>
              <a:rPr lang="en-GB" dirty="0" smtClean="0"/>
              <a:t>@</a:t>
            </a:r>
            <a:r>
              <a:rPr lang="en-GB" dirty="0" err="1" smtClean="0"/>
              <a:t>BrassicaP</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
        <p:nvSpPr>
          <p:cNvPr id="8" name="TextBox 7"/>
          <p:cNvSpPr txBox="1"/>
          <p:nvPr userDrawn="1"/>
        </p:nvSpPr>
        <p:spPr>
          <a:xfrm>
            <a:off x="2615109" y="6089165"/>
            <a:ext cx="1800200" cy="307777"/>
          </a:xfrm>
          <a:prstGeom prst="rect">
            <a:avLst/>
          </a:prstGeom>
          <a:noFill/>
        </p:spPr>
        <p:txBody>
          <a:bodyPr wrap="square" rtlCol="0">
            <a:spAutoFit/>
          </a:bodyPr>
          <a:lstStyle/>
          <a:p>
            <a:pPr algn="l"/>
            <a:r>
              <a:rPr lang="en-GB" sz="1400" b="1" dirty="0" err="1" smtClean="0">
                <a:solidFill>
                  <a:srgbClr val="C61F16"/>
                </a:solidFill>
                <a:latin typeface="Roboto" pitchFamily="2" charset="0"/>
                <a:ea typeface="Roboto" pitchFamily="2" charset="0"/>
              </a:rPr>
              <a:t>bip.earlham.ac.uk</a:t>
            </a:r>
            <a:endParaRPr lang="en-GB" sz="1400" b="1" dirty="0">
              <a:solidFill>
                <a:srgbClr val="C61F16"/>
              </a:solidFill>
              <a:latin typeface="Roboto" pitchFamily="2" charset="0"/>
              <a:ea typeface="Roboto" pitchFamily="2" charset="0"/>
            </a:endParaRPr>
          </a:p>
        </p:txBody>
      </p:sp>
      <p:sp>
        <p:nvSpPr>
          <p:cNvPr id="9" name="TextBox 8"/>
          <p:cNvSpPr txBox="1"/>
          <p:nvPr userDrawn="1"/>
        </p:nvSpPr>
        <p:spPr>
          <a:xfrm>
            <a:off x="4566109" y="6052276"/>
            <a:ext cx="1656184" cy="369332"/>
          </a:xfrm>
          <a:prstGeom prst="rect">
            <a:avLst/>
          </a:prstGeom>
          <a:noFill/>
        </p:spPr>
        <p:txBody>
          <a:bodyPr wrap="square" rtlCol="0">
            <a:spAutoFit/>
          </a:bodyPr>
          <a:lstStyle/>
          <a:p>
            <a:r>
              <a:rPr lang="en-GB" dirty="0" smtClean="0"/>
              <a:t>@</a:t>
            </a:r>
            <a:r>
              <a:rPr lang="en-GB" dirty="0" err="1" smtClean="0"/>
              <a:t>BrassicaP</a:t>
            </a:r>
            <a:endParaRPr lang="en-GB" dirty="0"/>
          </a:p>
        </p:txBody>
      </p:sp>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
        <p:nvSpPr>
          <p:cNvPr id="8" name="TextBox 7"/>
          <p:cNvSpPr txBox="1"/>
          <p:nvPr userDrawn="1"/>
        </p:nvSpPr>
        <p:spPr>
          <a:xfrm>
            <a:off x="2630733" y="6221914"/>
            <a:ext cx="1800200" cy="307777"/>
          </a:xfrm>
          <a:prstGeom prst="rect">
            <a:avLst/>
          </a:prstGeom>
          <a:noFill/>
          <a:ln>
            <a:noFill/>
          </a:ln>
        </p:spPr>
        <p:txBody>
          <a:bodyPr wrap="square" rtlCol="0">
            <a:spAutoFit/>
          </a:bodyPr>
          <a:lstStyle/>
          <a:p>
            <a:pPr algn="l"/>
            <a:r>
              <a:rPr lang="en-GB" sz="1400" b="1" dirty="0" err="1" smtClean="0">
                <a:solidFill>
                  <a:schemeClr val="tx1"/>
                </a:solidFill>
                <a:latin typeface="Roboto" pitchFamily="2" charset="0"/>
                <a:ea typeface="Roboto" pitchFamily="2" charset="0"/>
              </a:rPr>
              <a:t>bip.earlham.ac.uk</a:t>
            </a:r>
            <a:endParaRPr lang="en-GB" sz="1400" b="1" dirty="0">
              <a:solidFill>
                <a:schemeClr val="tx1"/>
              </a:solidFill>
              <a:latin typeface="Roboto" pitchFamily="2" charset="0"/>
              <a:ea typeface="Roboto" pitchFamily="2" charset="0"/>
            </a:endParaRPr>
          </a:p>
        </p:txBody>
      </p:sp>
      <p:sp>
        <p:nvSpPr>
          <p:cNvPr id="9" name="TextBox 8"/>
          <p:cNvSpPr txBox="1"/>
          <p:nvPr userDrawn="1"/>
        </p:nvSpPr>
        <p:spPr>
          <a:xfrm>
            <a:off x="4581733" y="6185025"/>
            <a:ext cx="1656184" cy="369332"/>
          </a:xfrm>
          <a:prstGeom prst="rect">
            <a:avLst/>
          </a:prstGeom>
          <a:noFill/>
          <a:ln>
            <a:noFill/>
          </a:ln>
        </p:spPr>
        <p:txBody>
          <a:bodyPr wrap="square" rtlCol="0">
            <a:spAutoFit/>
          </a:bodyPr>
          <a:lstStyle/>
          <a:p>
            <a:r>
              <a:rPr lang="en-GB" dirty="0" smtClean="0">
                <a:solidFill>
                  <a:schemeClr val="tx1"/>
                </a:solidFill>
              </a:rPr>
              <a:t>@</a:t>
            </a:r>
            <a:r>
              <a:rPr lang="en-GB" dirty="0" err="1" smtClean="0">
                <a:solidFill>
                  <a:schemeClr val="tx1"/>
                </a:solidFill>
              </a:rPr>
              <a:t>BrassicaP</a:t>
            </a:r>
            <a:endParaRPr lang="en-GB" dirty="0">
              <a:solidFill>
                <a:schemeClr val="tx1"/>
              </a:solidFill>
            </a:endParaRPr>
          </a:p>
        </p:txBody>
      </p:sp>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pic>
        <p:nvPicPr>
          <p:cNvPr id="10" name="Picture 9"/>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6660232" y="6260738"/>
            <a:ext cx="1911587" cy="360922"/>
          </a:xfrm>
          <a:prstGeom prst="rect">
            <a:avLst/>
          </a:prstGeom>
        </p:spPr>
      </p:pic>
      <p:pic>
        <p:nvPicPr>
          <p:cNvPr id="7" name="Picture 6"/>
          <p:cNvPicPr>
            <a:picLocks noChangeAspect="1"/>
          </p:cNvPicPr>
          <p:nvPr userDrawn="1"/>
        </p:nvPicPr>
        <p:blipFill>
          <a:blip r:embed="rId3">
            <a:alphaModFix amt="35000"/>
            <a:extLst>
              <a:ext uri="{28A0092B-C50C-407E-A947-70E740481C1C}">
                <a14:useLocalDpi xmlns:a14="http://schemas.microsoft.com/office/drawing/2010/main"/>
              </a:ext>
            </a:extLst>
          </a:blip>
          <a:stretch>
            <a:fillRect/>
          </a:stretch>
        </p:blipFill>
        <p:spPr>
          <a:xfrm>
            <a:off x="4427985" y="6260738"/>
            <a:ext cx="1512168" cy="412689"/>
          </a:xfrm>
          <a:prstGeom prst="rect">
            <a:avLst/>
          </a:prstGeom>
        </p:spPr>
      </p:pic>
      <p:sp>
        <p:nvSpPr>
          <p:cNvPr id="11" name="TextBox 10"/>
          <p:cNvSpPr txBox="1"/>
          <p:nvPr userDrawn="1"/>
        </p:nvSpPr>
        <p:spPr>
          <a:xfrm>
            <a:off x="388752" y="6264275"/>
            <a:ext cx="1800200" cy="307777"/>
          </a:xfrm>
          <a:prstGeom prst="rect">
            <a:avLst/>
          </a:prstGeom>
          <a:noFill/>
        </p:spPr>
        <p:txBody>
          <a:bodyPr wrap="square" rtlCol="0">
            <a:spAutoFit/>
          </a:bodyPr>
          <a:lstStyle/>
          <a:p>
            <a:pPr algn="l"/>
            <a:r>
              <a:rPr lang="en-GB" sz="1400" b="1" dirty="0" err="1" smtClean="0">
                <a:solidFill>
                  <a:srgbClr val="C61F16"/>
                </a:solidFill>
                <a:latin typeface="Roboto" pitchFamily="2" charset="0"/>
                <a:ea typeface="Roboto" pitchFamily="2" charset="0"/>
              </a:rPr>
              <a:t>bip.earlham.ac.uk</a:t>
            </a:r>
            <a:endParaRPr lang="en-GB" sz="1400" b="1" dirty="0">
              <a:solidFill>
                <a:srgbClr val="C61F16"/>
              </a:solidFill>
              <a:latin typeface="Roboto" pitchFamily="2" charset="0"/>
              <a:ea typeface="Roboto" pitchFamily="2" charset="0"/>
            </a:endParaRPr>
          </a:p>
        </p:txBody>
      </p:sp>
      <p:sp>
        <p:nvSpPr>
          <p:cNvPr id="12" name="TextBox 11"/>
          <p:cNvSpPr txBox="1"/>
          <p:nvPr userDrawn="1"/>
        </p:nvSpPr>
        <p:spPr>
          <a:xfrm>
            <a:off x="1907704" y="6215476"/>
            <a:ext cx="1656184" cy="369332"/>
          </a:xfrm>
          <a:prstGeom prst="rect">
            <a:avLst/>
          </a:prstGeom>
          <a:noFill/>
        </p:spPr>
        <p:txBody>
          <a:bodyPr wrap="square" rtlCol="0">
            <a:spAutoFit/>
          </a:bodyPr>
          <a:lstStyle/>
          <a:p>
            <a:r>
              <a:rPr lang="en-GB" dirty="0" smtClean="0"/>
              <a:t>@</a:t>
            </a:r>
            <a:r>
              <a:rPr lang="en-GB" dirty="0" err="1" smtClean="0"/>
              <a:t>BrassicaP</a:t>
            </a:r>
            <a:endParaRPr lang="en-GB" dirty="0"/>
          </a:p>
        </p:txBody>
      </p:sp>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emf"/></Relationships>
</file>

<file path=ppt/slides/_rels/slide10.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jpg"/><Relationship Id="rId13" Type="http://schemas.openxmlformats.org/officeDocument/2006/relationships/image" Target="../media/image52.tiff"/><Relationship Id="rId14" Type="http://schemas.openxmlformats.org/officeDocument/2006/relationships/image" Target="../media/image53.png"/><Relationship Id="rId15" Type="http://schemas.openxmlformats.org/officeDocument/2006/relationships/image" Target="../media/image54.tiff"/><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43.jp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jpe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17.tiff"/><Relationship Id="rId13" Type="http://schemas.openxmlformats.org/officeDocument/2006/relationships/image" Target="../media/image23.png"/><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1.jpg"/><Relationship Id="rId6" Type="http://schemas.openxmlformats.org/officeDocument/2006/relationships/image" Target="../media/image58.jp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tiff"/><Relationship Id="rId6" Type="http://schemas.openxmlformats.org/officeDocument/2006/relationships/image" Target="../media/image18.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hyperlink" Target="https://www.elixir-europe.org/excelerate/plants" TargetMode="External"/><Relationship Id="rId4" Type="http://schemas.openxmlformats.org/officeDocument/2006/relationships/image" Target="../media/image23.png"/><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1.emf"/><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bip.earlham.ac.uk/" TargetMode="External"/><Relationship Id="rId3"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634716"/>
            <a:ext cx="6048672" cy="1296144"/>
          </a:xfrm>
        </p:spPr>
        <p:txBody>
          <a:bodyPr/>
          <a:lstStyle/>
          <a:p>
            <a:r>
              <a:rPr lang="en-GB" dirty="0" smtClean="0"/>
              <a:t>The Brassica Information Portal</a:t>
            </a:r>
            <a:endParaRPr lang="en-GB" dirty="0"/>
          </a:p>
        </p:txBody>
      </p:sp>
      <p:sp>
        <p:nvSpPr>
          <p:cNvPr id="3" name="Subtitle 2"/>
          <p:cNvSpPr>
            <a:spLocks noGrp="1"/>
          </p:cNvSpPr>
          <p:nvPr>
            <p:ph type="subTitle" idx="1"/>
          </p:nvPr>
        </p:nvSpPr>
        <p:spPr>
          <a:xfrm>
            <a:off x="552274" y="2312430"/>
            <a:ext cx="4523781" cy="1332593"/>
          </a:xfrm>
        </p:spPr>
        <p:txBody>
          <a:bodyPr/>
          <a:lstStyle/>
          <a:p>
            <a:r>
              <a:rPr lang="en-GB" dirty="0" smtClean="0"/>
              <a:t>Resource for management of </a:t>
            </a:r>
            <a:r>
              <a:rPr lang="en-GB" i="1" dirty="0" smtClean="0"/>
              <a:t>Brassica </a:t>
            </a:r>
            <a:r>
              <a:rPr lang="en-GB" dirty="0" smtClean="0"/>
              <a:t>crops phenotyping data</a:t>
            </a:r>
          </a:p>
        </p:txBody>
      </p:sp>
      <p:sp>
        <p:nvSpPr>
          <p:cNvPr id="4" name="Text Placeholder 3"/>
          <p:cNvSpPr>
            <a:spLocks noGrp="1"/>
          </p:cNvSpPr>
          <p:nvPr>
            <p:ph type="body" sz="quarter" idx="10"/>
          </p:nvPr>
        </p:nvSpPr>
        <p:spPr>
          <a:xfrm>
            <a:off x="539552" y="3608575"/>
            <a:ext cx="4248472" cy="540506"/>
          </a:xfrm>
        </p:spPr>
        <p:txBody>
          <a:bodyPr>
            <a:normAutofit/>
          </a:bodyPr>
          <a:lstStyle/>
          <a:p>
            <a:r>
              <a:rPr lang="en-GB" dirty="0" smtClean="0"/>
              <a:t>Wiktor Jurkowski</a:t>
            </a:r>
          </a:p>
          <a:p>
            <a:r>
              <a:rPr lang="en-GB" dirty="0" err="1" smtClean="0"/>
              <a:t>AnneMARie</a:t>
            </a:r>
            <a:r>
              <a:rPr lang="en-GB" dirty="0" smtClean="0"/>
              <a:t> </a:t>
            </a:r>
            <a:r>
              <a:rPr lang="en-GB" dirty="0" err="1" smtClean="0"/>
              <a:t>eckes</a:t>
            </a:r>
            <a:endParaRPr lang="en-GB" dirty="0"/>
          </a:p>
        </p:txBody>
      </p:sp>
      <p:sp>
        <p:nvSpPr>
          <p:cNvPr id="5" name="Text Placeholder 4"/>
          <p:cNvSpPr>
            <a:spLocks noGrp="1"/>
          </p:cNvSpPr>
          <p:nvPr>
            <p:ph type="body" sz="quarter" idx="11"/>
          </p:nvPr>
        </p:nvSpPr>
        <p:spPr>
          <a:xfrm>
            <a:off x="552274" y="4149080"/>
            <a:ext cx="4811813" cy="432048"/>
          </a:xfrm>
        </p:spPr>
        <p:txBody>
          <a:bodyPr>
            <a:normAutofit fontScale="92500" lnSpcReduction="10000"/>
          </a:bodyPr>
          <a:lstStyle/>
          <a:p>
            <a:r>
              <a:rPr lang="en-GB" dirty="0" smtClean="0"/>
              <a:t>Integrative Genomics Group</a:t>
            </a:r>
          </a:p>
          <a:p>
            <a:r>
              <a:rPr lang="en-GB" dirty="0"/>
              <a:t>http://</a:t>
            </a:r>
            <a:r>
              <a:rPr lang="en-GB" dirty="0" err="1"/>
              <a:t>www.earlham.ac.uk</a:t>
            </a:r>
            <a:r>
              <a:rPr lang="en-GB" dirty="0"/>
              <a:t>/</a:t>
            </a:r>
            <a:r>
              <a:rPr lang="en-GB" dirty="0" err="1"/>
              <a:t>jurkowski</a:t>
            </a:r>
            <a:r>
              <a:rPr lang="en-GB" dirty="0"/>
              <a:t>-group</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64088" y="342571"/>
            <a:ext cx="3183508" cy="868819"/>
          </a:xfrm>
          <a:prstGeom prst="rect">
            <a:avLst/>
          </a:prstGeom>
        </p:spPr>
      </p:pic>
      <p:sp>
        <p:nvSpPr>
          <p:cNvPr id="7" name="TextBox 6"/>
          <p:cNvSpPr txBox="1"/>
          <p:nvPr/>
        </p:nvSpPr>
        <p:spPr>
          <a:xfrm>
            <a:off x="6300192" y="4149080"/>
            <a:ext cx="2736304" cy="369332"/>
          </a:xfrm>
          <a:prstGeom prst="rect">
            <a:avLst/>
          </a:prstGeom>
          <a:noFill/>
        </p:spPr>
        <p:txBody>
          <a:bodyPr wrap="square" rtlCol="0">
            <a:spAutoFit/>
          </a:bodyPr>
          <a:lstStyle/>
          <a:p>
            <a:r>
              <a:rPr lang="en-GB" dirty="0" err="1" smtClean="0"/>
              <a:t>bip.earlham.ac.uk</a:t>
            </a:r>
            <a:endParaRPr lang="en-GB" dirty="0"/>
          </a:p>
        </p:txBody>
      </p:sp>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71888" y="4614191"/>
            <a:ext cx="2064286" cy="132450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059" y="2593978"/>
            <a:ext cx="1719030" cy="1132245"/>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04054" y="3383285"/>
            <a:ext cx="2065387" cy="1288428"/>
          </a:xfrm>
          <a:prstGeom prst="rect">
            <a:avLst/>
          </a:prstGeom>
          <a:ln>
            <a:noFill/>
          </a:ln>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154625" y="2909388"/>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3503" y="5112748"/>
            <a:ext cx="1195419" cy="796946"/>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84696" y="4607431"/>
            <a:ext cx="1509475" cy="469876"/>
          </a:xfrm>
          <a:prstGeom prst="rect">
            <a:avLst/>
          </a:prstGeom>
        </p:spPr>
      </p:pic>
      <p:sp>
        <p:nvSpPr>
          <p:cNvPr id="16" name="Rectangle 15"/>
          <p:cNvSpPr/>
          <p:nvPr/>
        </p:nvSpPr>
        <p:spPr>
          <a:xfrm>
            <a:off x="184695" y="4384237"/>
            <a:ext cx="2655743" cy="171609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664804" y="2920683"/>
            <a:ext cx="1514387" cy="577467"/>
          </a:xfrm>
          <a:prstGeom prst="rect">
            <a:avLst/>
          </a:prstGeom>
        </p:spPr>
      </p:pic>
      <p:cxnSp>
        <p:nvCxnSpPr>
          <p:cNvPr id="18" name="Straight Arrow Connector 17"/>
          <p:cNvCxnSpPr/>
          <p:nvPr/>
        </p:nvCxnSpPr>
        <p:spPr>
          <a:xfrm flipH="1">
            <a:off x="5594911" y="3866503"/>
            <a:ext cx="382624" cy="422964"/>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179191" y="2705302"/>
            <a:ext cx="1483759" cy="1260546"/>
          </a:xfrm>
          <a:prstGeom prst="rect">
            <a:avLst/>
          </a:prstGeom>
        </p:spPr>
      </p:pic>
      <p:sp>
        <p:nvSpPr>
          <p:cNvPr id="20" name="Rectangle 19"/>
          <p:cNvSpPr/>
          <p:nvPr/>
        </p:nvSpPr>
        <p:spPr>
          <a:xfrm>
            <a:off x="4946694" y="2590970"/>
            <a:ext cx="3789479" cy="1424426"/>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699348" y="5537605"/>
            <a:ext cx="834817" cy="562729"/>
          </a:xfrm>
          <a:prstGeom prst="rect">
            <a:avLst/>
          </a:prstGeom>
          <a:ln w="57150">
            <a:solidFill>
              <a:srgbClr val="C00000"/>
            </a:solidFill>
          </a:ln>
        </p:spPr>
      </p:pic>
      <p:pic>
        <p:nvPicPr>
          <p:cNvPr id="22" name="Picture 2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972111" y="2820124"/>
            <a:ext cx="603329" cy="569375"/>
          </a:xfrm>
          <a:prstGeom prst="rect">
            <a:avLst/>
          </a:prstGeom>
        </p:spPr>
      </p:pic>
      <p:pic>
        <p:nvPicPr>
          <p:cNvPr id="5" name="Picture 4"/>
          <p:cNvPicPr>
            <a:picLocks noChangeAspect="1"/>
          </p:cNvPicPr>
          <p:nvPr/>
        </p:nvPicPr>
        <p:blipFill>
          <a:blip r:embed="rId13"/>
          <a:stretch>
            <a:fillRect/>
          </a:stretch>
        </p:blipFill>
        <p:spPr>
          <a:xfrm>
            <a:off x="3649864" y="2498692"/>
            <a:ext cx="618883" cy="764321"/>
          </a:xfrm>
          <a:prstGeom prst="rect">
            <a:avLst/>
          </a:prstGeom>
        </p:spPr>
      </p:pic>
      <p:cxnSp>
        <p:nvCxnSpPr>
          <p:cNvPr id="24" name="Straight Arrow Connector 23"/>
          <p:cNvCxnSpPr/>
          <p:nvPr/>
        </p:nvCxnSpPr>
        <p:spPr>
          <a:xfrm flipH="1">
            <a:off x="3100868" y="2989157"/>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143751" y="4528106"/>
            <a:ext cx="484198" cy="444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235437" y="5717658"/>
            <a:ext cx="1215078" cy="382676"/>
          </a:xfrm>
          <a:prstGeom prst="rect">
            <a:avLst/>
          </a:prstGeom>
        </p:spPr>
      </p:pic>
      <p:cxnSp>
        <p:nvCxnSpPr>
          <p:cNvPr id="32" name="Straight Arrow Connector 31"/>
          <p:cNvCxnSpPr/>
          <p:nvPr/>
        </p:nvCxnSpPr>
        <p:spPr>
          <a:xfrm flipH="1">
            <a:off x="4417321" y="5135085"/>
            <a:ext cx="309487" cy="5831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5"/>
          <a:stretch>
            <a:fillRect/>
          </a:stretch>
        </p:blipFill>
        <p:spPr>
          <a:xfrm>
            <a:off x="1672850" y="5112748"/>
            <a:ext cx="1102572" cy="390311"/>
          </a:xfrm>
          <a:prstGeom prst="rect">
            <a:avLst/>
          </a:prstGeom>
        </p:spPr>
      </p:pic>
    </p:spTree>
    <p:extLst>
      <p:ext uri="{BB962C8B-B14F-4D97-AF65-F5344CB8AC3E}">
        <p14:creationId xmlns:p14="http://schemas.microsoft.com/office/powerpoint/2010/main" val="8977239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935682" y="3217291"/>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200329"/>
          </a:xfrm>
          <a:prstGeom prst="rect">
            <a:avLst/>
          </a:prstGeom>
          <a:noFill/>
        </p:spPr>
        <p:txBody>
          <a:bodyPr wrap="square" rtlCol="0">
            <a:spAutoFit/>
          </a:bodyPr>
          <a:lstStyle/>
          <a:p>
            <a:r>
              <a:rPr lang="en-US" dirty="0" smtClean="0"/>
              <a:t>Perform on-the-fly statistical analysis of 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103884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59153" y="172763"/>
            <a:ext cx="5218149" cy="4248472"/>
          </a:xfrm>
          <a:prstGeom prst="rect">
            <a:avLst/>
          </a:prstGeom>
          <a:noFill/>
          <a:ln w="28575">
            <a:solidFill>
              <a:schemeClr val="accent2">
                <a:lumMod val="7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769837" y="5468021"/>
            <a:ext cx="2598660"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smtClean="0">
                <a:solidFill>
                  <a:srgbClr val="000080"/>
                </a:solidFill>
              </a:rPr>
              <a:t>, </a:t>
            </a:r>
            <a:r>
              <a:rPr lang="en-GB" dirty="0" err="1" smtClean="0">
                <a:solidFill>
                  <a:srgbClr val="000080"/>
                </a:solidFill>
              </a:rPr>
              <a:t>TransPlant</a:t>
            </a:r>
            <a:r>
              <a:rPr lang="en-GB" dirty="0" smtClean="0">
                <a:solidFill>
                  <a:srgbClr val="000080"/>
                </a:solidFill>
              </a:rPr>
              <a:t> </a:t>
            </a:r>
            <a:endParaRPr lang="en-GB" dirty="0">
              <a:solidFill>
                <a:srgbClr val="000080"/>
              </a:solidFill>
            </a:endParaRPr>
          </a:p>
        </p:txBody>
      </p:sp>
      <p:pic>
        <p:nvPicPr>
          <p:cNvPr id="6" name="Picture 5"/>
          <p:cNvPicPr>
            <a:picLocks noChangeAspect="1" noChangeArrowheads="1"/>
          </p:cNvPicPr>
          <p:nvPr/>
        </p:nvPicPr>
        <p:blipFill>
          <a:blip r:embed="rId3"/>
          <a:srcRect/>
          <a:stretch>
            <a:fillRect/>
          </a:stretch>
        </p:blipFill>
        <p:spPr bwMode="auto">
          <a:xfrm>
            <a:off x="1812650" y="1368619"/>
            <a:ext cx="563667" cy="725405"/>
          </a:xfrm>
          <a:prstGeom prst="rect">
            <a:avLst/>
          </a:prstGeom>
          <a:noFill/>
          <a:ln w="9525">
            <a:noFill/>
            <a:round/>
            <a:headEnd/>
            <a:tailEnd/>
          </a:ln>
          <a:effectLst/>
        </p:spPr>
      </p:pic>
      <p:grpSp>
        <p:nvGrpSpPr>
          <p:cNvPr id="24" name="Group 23"/>
          <p:cNvGrpSpPr/>
          <p:nvPr/>
        </p:nvGrpSpPr>
        <p:grpSpPr>
          <a:xfrm>
            <a:off x="226523" y="480244"/>
            <a:ext cx="1554019" cy="1453540"/>
            <a:chOff x="75747" y="3472418"/>
            <a:chExt cx="1554019" cy="1453540"/>
          </a:xfrm>
        </p:grpSpPr>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021" y="4316720"/>
              <a:ext cx="1525745" cy="609238"/>
            </a:xfrm>
            <a:prstGeom prst="rect">
              <a:avLst/>
            </a:prstGeom>
          </p:spPr>
        </p:pic>
        <p:sp>
          <p:nvSpPr>
            <p:cNvPr id="9" name="Rectangle 8"/>
            <p:cNvSpPr/>
            <p:nvPr/>
          </p:nvSpPr>
          <p:spPr>
            <a:xfrm>
              <a:off x="75747" y="3472418"/>
              <a:ext cx="1390317" cy="646331"/>
            </a:xfrm>
            <a:prstGeom prst="rect">
              <a:avLst/>
            </a:prstGeom>
          </p:spPr>
          <p:txBody>
            <a:bodyPr wrap="none">
              <a:spAutoFit/>
            </a:bodyPr>
            <a:lstStyle/>
            <a:p>
              <a:pPr lvl="0"/>
              <a:r>
                <a:rPr lang="en-GB" dirty="0">
                  <a:solidFill>
                    <a:srgbClr val="000080"/>
                  </a:solidFill>
                </a:rPr>
                <a:t>Graham </a:t>
              </a:r>
              <a:r>
                <a:rPr lang="en-GB" dirty="0" smtClean="0">
                  <a:solidFill>
                    <a:srgbClr val="000080"/>
                  </a:solidFill>
                </a:rPr>
                <a:t>King</a:t>
              </a:r>
            </a:p>
            <a:p>
              <a:pPr lvl="0"/>
              <a:r>
                <a:rPr lang="en-GB" dirty="0" err="1" smtClean="0">
                  <a:solidFill>
                    <a:srgbClr val="000080"/>
                  </a:solidFill>
                </a:rPr>
                <a:t>Baten</a:t>
              </a:r>
              <a:r>
                <a:rPr lang="en-GB" dirty="0" smtClean="0">
                  <a:solidFill>
                    <a:srgbClr val="000080"/>
                  </a:solidFill>
                </a:rPr>
                <a:t> Abdul</a:t>
              </a:r>
              <a:endParaRPr lang="en-GB" dirty="0">
                <a:solidFill>
                  <a:srgbClr val="000080"/>
                </a:solidFill>
              </a:endParaRPr>
            </a:p>
          </p:txBody>
        </p:sp>
      </p:grpSp>
      <p:grpSp>
        <p:nvGrpSpPr>
          <p:cNvPr id="25" name="Group 24"/>
          <p:cNvGrpSpPr/>
          <p:nvPr/>
        </p:nvGrpSpPr>
        <p:grpSpPr>
          <a:xfrm>
            <a:off x="2784630" y="5609924"/>
            <a:ext cx="2037515" cy="646331"/>
            <a:chOff x="435431" y="5373216"/>
            <a:chExt cx="2037515" cy="646331"/>
          </a:xfrm>
        </p:grpSpPr>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52564" y="5403646"/>
              <a:ext cx="620382" cy="585469"/>
            </a:xfrm>
            <a:prstGeom prst="rect">
              <a:avLst/>
            </a:prstGeom>
          </p:spPr>
        </p:pic>
      </p:grpSp>
      <p:pic>
        <p:nvPicPr>
          <p:cNvPr id="12" name="Picture 1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78170" y="5992701"/>
            <a:ext cx="1750210" cy="702623"/>
          </a:xfrm>
          <a:prstGeom prst="rect">
            <a:avLst/>
          </a:prstGeom>
        </p:spPr>
      </p:pic>
      <p:grpSp>
        <p:nvGrpSpPr>
          <p:cNvPr id="16" name="Group 15"/>
          <p:cNvGrpSpPr/>
          <p:nvPr/>
        </p:nvGrpSpPr>
        <p:grpSpPr>
          <a:xfrm>
            <a:off x="5812634" y="2021613"/>
            <a:ext cx="2723863" cy="958382"/>
            <a:chOff x="5990357" y="4551421"/>
            <a:chExt cx="2723863" cy="958382"/>
          </a:xfrm>
        </p:grpSpPr>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336298" y="4632244"/>
              <a:ext cx="1377922" cy="877559"/>
            </a:xfrm>
            <a:prstGeom prst="rect">
              <a:avLst/>
            </a:prstGeom>
          </p:spPr>
        </p:pic>
      </p:grpSp>
      <p:sp>
        <p:nvSpPr>
          <p:cNvPr id="18" name="TextBox 17"/>
          <p:cNvSpPr txBox="1"/>
          <p:nvPr/>
        </p:nvSpPr>
        <p:spPr>
          <a:xfrm>
            <a:off x="5798805" y="38323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grpSp>
        <p:nvGrpSpPr>
          <p:cNvPr id="22" name="Group 21"/>
          <p:cNvGrpSpPr/>
          <p:nvPr/>
        </p:nvGrpSpPr>
        <p:grpSpPr>
          <a:xfrm>
            <a:off x="5745125" y="3535540"/>
            <a:ext cx="2012978" cy="1731097"/>
            <a:chOff x="4856716" y="405494"/>
            <a:chExt cx="2012978" cy="1731097"/>
          </a:xfrm>
        </p:grpSpPr>
        <p:sp>
          <p:nvSpPr>
            <p:cNvPr id="15" name="Rectangle 14"/>
            <p:cNvSpPr/>
            <p:nvPr/>
          </p:nvSpPr>
          <p:spPr>
            <a:xfrm>
              <a:off x="4856716" y="936262"/>
              <a:ext cx="2012978" cy="1200329"/>
            </a:xfrm>
            <a:prstGeom prst="rect">
              <a:avLst/>
            </a:prstGeom>
          </p:spPr>
          <p:txBody>
            <a:bodyPr wrap="square">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smtClean="0">
                  <a:solidFill>
                    <a:srgbClr val="000080"/>
                  </a:solidFill>
                </a:rPr>
                <a:t>Tim </a:t>
              </a:r>
              <a:r>
                <a:rPr lang="en-GB" dirty="0">
                  <a:solidFill>
                    <a:srgbClr val="000080"/>
                  </a:solidFill>
                </a:rPr>
                <a:t>Stitt</a:t>
              </a: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941277" y="405494"/>
              <a:ext cx="1111954" cy="588897"/>
            </a:xfrm>
            <a:prstGeom prst="rect">
              <a:avLst/>
            </a:prstGeom>
          </p:spPr>
        </p:pic>
      </p:grpSp>
      <p:grpSp>
        <p:nvGrpSpPr>
          <p:cNvPr id="17" name="Group 16"/>
          <p:cNvGrpSpPr/>
          <p:nvPr/>
        </p:nvGrpSpPr>
        <p:grpSpPr>
          <a:xfrm>
            <a:off x="176947" y="5231973"/>
            <a:ext cx="1951496" cy="1112039"/>
            <a:chOff x="6964508" y="640942"/>
            <a:chExt cx="1951496" cy="1112039"/>
          </a:xfrm>
        </p:grpSpPr>
        <p:sp>
          <p:nvSpPr>
            <p:cNvPr id="20" name="Rectangle 19"/>
            <p:cNvSpPr/>
            <p:nvPr/>
          </p:nvSpPr>
          <p:spPr>
            <a:xfrm>
              <a:off x="6964508" y="1106650"/>
              <a:ext cx="1951496" cy="646331"/>
            </a:xfrm>
            <a:prstGeom prst="rect">
              <a:avLst/>
            </a:prstGeom>
          </p:spPr>
          <p:txBody>
            <a:bodyPr wrap="none">
              <a:spAutoFit/>
            </a:bodyPr>
            <a:lstStyle/>
            <a:p>
              <a:pPr lvl="0"/>
              <a:r>
                <a:rPr lang="en-GB" dirty="0" smtClean="0">
                  <a:solidFill>
                    <a:srgbClr val="000080"/>
                  </a:solidFill>
                </a:rPr>
                <a:t>Erik Van den Bergh</a:t>
              </a: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064663" y="640942"/>
              <a:ext cx="1751186" cy="435868"/>
            </a:xfrm>
            <a:prstGeom prst="rect">
              <a:avLst/>
            </a:prstGeom>
          </p:spPr>
        </p:pic>
      </p:grpSp>
      <p:grpSp>
        <p:nvGrpSpPr>
          <p:cNvPr id="26" name="Group 25"/>
          <p:cNvGrpSpPr/>
          <p:nvPr/>
        </p:nvGrpSpPr>
        <p:grpSpPr>
          <a:xfrm>
            <a:off x="2916271" y="463504"/>
            <a:ext cx="2402940" cy="2663936"/>
            <a:chOff x="6115718" y="550530"/>
            <a:chExt cx="2402940" cy="2663936"/>
          </a:xfrm>
        </p:grpSpPr>
        <p:sp>
          <p:nvSpPr>
            <p:cNvPr id="4" name="TextBox 3"/>
            <p:cNvSpPr txBox="1"/>
            <p:nvPr/>
          </p:nvSpPr>
          <p:spPr>
            <a:xfrm>
              <a:off x="6115718" y="1183141"/>
              <a:ext cx="2402940" cy="2031325"/>
            </a:xfrm>
            <a:prstGeom prst="rect">
              <a:avLst/>
            </a:prstGeom>
            <a:noFill/>
          </p:spPr>
          <p:txBody>
            <a:bodyPr wrap="square" rtlCol="0">
              <a:spAutoFit/>
            </a:bodyPr>
            <a:lstStyle/>
            <a:p>
              <a:pPr lvl="0"/>
              <a:r>
                <a:rPr lang="en-GB" b="1" dirty="0" smtClean="0">
                  <a:solidFill>
                    <a:srgbClr val="000080"/>
                  </a:solidFill>
                </a:rPr>
                <a:t>Annemarie </a:t>
              </a:r>
              <a:r>
                <a:rPr lang="en-GB" b="1" dirty="0" err="1" smtClean="0">
                  <a:solidFill>
                    <a:srgbClr val="000080"/>
                  </a:solidFill>
                </a:rPr>
                <a:t>Eckes</a:t>
              </a:r>
              <a:endParaRPr lang="en-GB" b="1" dirty="0" smtClean="0">
                <a:solidFill>
                  <a:srgbClr val="000080"/>
                </a:solidFill>
              </a:endParaRPr>
            </a:p>
            <a:p>
              <a:pPr lvl="0"/>
              <a:endParaRPr lang="en-GB" b="1" dirty="0" smtClean="0">
                <a:solidFill>
                  <a:srgbClr val="000080"/>
                </a:solidFill>
              </a:endParaRPr>
            </a:p>
            <a:p>
              <a:pPr lvl="0"/>
              <a:r>
                <a:rPr lang="en-GB" b="1" dirty="0" smtClean="0">
                  <a:solidFill>
                    <a:srgbClr val="000080"/>
                  </a:solidFill>
                </a:rPr>
                <a:t>Tomasz </a:t>
              </a:r>
              <a:r>
                <a:rPr lang="en-GB" b="1" dirty="0" err="1" smtClean="0">
                  <a:solidFill>
                    <a:srgbClr val="000080"/>
                  </a:solidFill>
                </a:rPr>
                <a:t>Gubała</a:t>
              </a:r>
              <a:endParaRPr lang="en-GB" b="1" dirty="0" smtClean="0">
                <a:solidFill>
                  <a:srgbClr val="000080"/>
                </a:solidFill>
              </a:endParaRPr>
            </a:p>
            <a:p>
              <a:pPr lvl="0"/>
              <a:endParaRPr lang="en-GB" b="1"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pic>
          <p:nvPicPr>
            <p:cNvPr id="23" name="Picture 2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84091" y="550530"/>
              <a:ext cx="2160240" cy="589556"/>
            </a:xfrm>
            <a:prstGeom prst="rect">
              <a:avLst/>
            </a:prstGeom>
          </p:spPr>
        </p:pic>
      </p:grpSp>
      <p:sp>
        <p:nvSpPr>
          <p:cNvPr id="29" name="Rectangle 28"/>
          <p:cNvSpPr/>
          <p:nvPr/>
        </p:nvSpPr>
        <p:spPr>
          <a:xfrm>
            <a:off x="5532354" y="172763"/>
            <a:ext cx="3535899" cy="2880981"/>
          </a:xfrm>
          <a:prstGeom prst="rect">
            <a:avLst/>
          </a:prstGeom>
          <a:noFill/>
          <a:ln w="28575">
            <a:solidFill>
              <a:srgbClr val="92D05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9153" y="4859630"/>
            <a:ext cx="5218149" cy="1880619"/>
          </a:xfrm>
          <a:prstGeom prst="rect">
            <a:avLst/>
          </a:prstGeom>
          <a:noFill/>
          <a:ln w="28575">
            <a:solidFill>
              <a:schemeClr val="bg1">
                <a:lumMod val="50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p:cNvPicPr>
            <a:picLocks noChangeAspect="1"/>
          </p:cNvPicPr>
          <p:nvPr/>
        </p:nvPicPr>
        <p:blipFill>
          <a:blip r:embed="rId11"/>
          <a:stretch>
            <a:fillRect/>
          </a:stretch>
        </p:blipFill>
        <p:spPr>
          <a:xfrm>
            <a:off x="4707945" y="1067824"/>
            <a:ext cx="494293" cy="494293"/>
          </a:xfrm>
          <a:prstGeom prst="rect">
            <a:avLst/>
          </a:prstGeom>
        </p:spPr>
      </p:pic>
      <p:pic>
        <p:nvPicPr>
          <p:cNvPr id="32" name="Picture 31"/>
          <p:cNvPicPr>
            <a:picLocks noChangeAspect="1"/>
          </p:cNvPicPr>
          <p:nvPr/>
        </p:nvPicPr>
        <p:blipFill>
          <a:blip r:embed="rId12"/>
          <a:stretch>
            <a:fillRect/>
          </a:stretch>
        </p:blipFill>
        <p:spPr>
          <a:xfrm>
            <a:off x="4705742" y="1625316"/>
            <a:ext cx="500499" cy="502462"/>
          </a:xfrm>
          <a:prstGeom prst="rect">
            <a:avLst/>
          </a:prstGeom>
        </p:spPr>
      </p:pic>
      <p:pic>
        <p:nvPicPr>
          <p:cNvPr id="33" name="Picture 32"/>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77102" y="3092946"/>
            <a:ext cx="1530675" cy="567715"/>
          </a:xfrm>
          <a:prstGeom prst="rect">
            <a:avLst/>
          </a:prstGeom>
        </p:spPr>
      </p:pic>
      <p:sp>
        <p:nvSpPr>
          <p:cNvPr id="34" name="TextBox 33"/>
          <p:cNvSpPr txBox="1"/>
          <p:nvPr/>
        </p:nvSpPr>
        <p:spPr>
          <a:xfrm>
            <a:off x="265287" y="3755105"/>
            <a:ext cx="2402940" cy="369332"/>
          </a:xfrm>
          <a:prstGeom prst="rect">
            <a:avLst/>
          </a:prstGeom>
          <a:noFill/>
        </p:spPr>
        <p:txBody>
          <a:bodyPr wrap="square" rtlCol="0">
            <a:spAutoFit/>
          </a:bodyPr>
          <a:lstStyle/>
          <a:p>
            <a:pPr lvl="0"/>
            <a:r>
              <a:rPr lang="en-GB" b="1" dirty="0" smtClean="0">
                <a:solidFill>
                  <a:srgbClr val="000080"/>
                </a:solidFill>
              </a:rPr>
              <a:t>Elisabeth Arnaud</a:t>
            </a:r>
          </a:p>
        </p:txBody>
      </p:sp>
    </p:spTree>
    <p:extLst>
      <p:ext uri="{BB962C8B-B14F-4D97-AF65-F5344CB8AC3E}">
        <p14:creationId xmlns:p14="http://schemas.microsoft.com/office/powerpoint/2010/main" val="172852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788563" y="602686"/>
            <a:ext cx="5062816" cy="2556284"/>
            <a:chOff x="1788563" y="602686"/>
            <a:chExt cx="5062816" cy="2556284"/>
          </a:xfrm>
        </p:grpSpPr>
        <p:sp>
          <p:nvSpPr>
            <p:cNvPr id="4" name="Straight Connector 3"/>
            <p:cNvSpPr/>
            <p:nvPr/>
          </p:nvSpPr>
          <p:spPr>
            <a:xfrm>
              <a:off x="3066705" y="2775527"/>
              <a:ext cx="2566509" cy="0"/>
            </a:xfrm>
            <a:prstGeom prst="line">
              <a:avLst/>
            </a:prstGeom>
          </p:spPr>
          <p:style>
            <a:lnRef idx="2">
              <a:schemeClr val="dk1">
                <a:shade val="60000"/>
                <a:hueOff val="0"/>
                <a:satOff val="0"/>
                <a:lumOff val="0"/>
                <a:alphaOff val="0"/>
              </a:schemeClr>
            </a:lnRef>
            <a:fillRef idx="0">
              <a:schemeClr val="dk1">
                <a:hueOff val="0"/>
                <a:satOff val="0"/>
                <a:lumOff val="0"/>
                <a:alphaOff val="0"/>
              </a:schemeClr>
            </a:fillRef>
            <a:effectRef idx="0">
              <a:schemeClr val="dk1">
                <a:hueOff val="0"/>
                <a:satOff val="0"/>
                <a:lumOff val="0"/>
                <a:alphaOff val="0"/>
              </a:schemeClr>
            </a:effectRef>
            <a:fontRef idx="minor">
              <a:schemeClr val="tx1">
                <a:hueOff val="0"/>
                <a:satOff val="0"/>
                <a:lumOff val="0"/>
                <a:alphaOff val="0"/>
              </a:schemeClr>
            </a:fontRef>
          </p:style>
        </p:sp>
        <p:sp>
          <p:nvSpPr>
            <p:cNvPr id="5" name="Straight Connector 4"/>
            <p:cNvSpPr/>
            <p:nvPr/>
          </p:nvSpPr>
          <p:spPr>
            <a:xfrm>
              <a:off x="3066705" y="1880828"/>
              <a:ext cx="2198404" cy="0"/>
            </a:xfrm>
            <a:prstGeom prst="line">
              <a:avLst/>
            </a:prstGeom>
          </p:spPr>
          <p:style>
            <a:lnRef idx="2">
              <a:schemeClr val="dk1">
                <a:shade val="60000"/>
                <a:hueOff val="0"/>
                <a:satOff val="0"/>
                <a:lumOff val="0"/>
                <a:alphaOff val="0"/>
              </a:schemeClr>
            </a:lnRef>
            <a:fillRef idx="0">
              <a:schemeClr val="dk1">
                <a:hueOff val="0"/>
                <a:satOff val="0"/>
                <a:lumOff val="0"/>
                <a:alphaOff val="0"/>
              </a:schemeClr>
            </a:fillRef>
            <a:effectRef idx="0">
              <a:schemeClr val="dk1">
                <a:hueOff val="0"/>
                <a:satOff val="0"/>
                <a:lumOff val="0"/>
                <a:alphaOff val="0"/>
              </a:schemeClr>
            </a:effectRef>
            <a:fontRef idx="minor">
              <a:schemeClr val="tx1">
                <a:hueOff val="0"/>
                <a:satOff val="0"/>
                <a:lumOff val="0"/>
                <a:alphaOff val="0"/>
              </a:schemeClr>
            </a:fontRef>
          </p:style>
        </p:sp>
        <p:sp>
          <p:nvSpPr>
            <p:cNvPr id="6" name="Straight Connector 5"/>
            <p:cNvSpPr/>
            <p:nvPr/>
          </p:nvSpPr>
          <p:spPr>
            <a:xfrm>
              <a:off x="3066705" y="986128"/>
              <a:ext cx="2566509" cy="0"/>
            </a:xfrm>
            <a:prstGeom prst="line">
              <a:avLst/>
            </a:prstGeom>
          </p:spPr>
          <p:style>
            <a:lnRef idx="2">
              <a:schemeClr val="dk1">
                <a:shade val="60000"/>
                <a:hueOff val="0"/>
                <a:satOff val="0"/>
                <a:lumOff val="0"/>
                <a:alphaOff val="0"/>
              </a:schemeClr>
            </a:lnRef>
            <a:fillRef idx="0">
              <a:schemeClr val="dk1">
                <a:hueOff val="0"/>
                <a:satOff val="0"/>
                <a:lumOff val="0"/>
                <a:alphaOff val="0"/>
              </a:schemeClr>
            </a:fillRef>
            <a:effectRef idx="0">
              <a:schemeClr val="dk1">
                <a:hueOff val="0"/>
                <a:satOff val="0"/>
                <a:lumOff val="0"/>
                <a:alphaOff val="0"/>
              </a:schemeClr>
            </a:effectRef>
            <a:fontRef idx="minor">
              <a:schemeClr val="tx1">
                <a:hueOff val="0"/>
                <a:satOff val="0"/>
                <a:lumOff val="0"/>
                <a:alphaOff val="0"/>
              </a:schemeClr>
            </a:fontRef>
          </p:style>
        </p:sp>
        <p:sp>
          <p:nvSpPr>
            <p:cNvPr id="8" name="Oval 7"/>
            <p:cNvSpPr/>
            <p:nvPr/>
          </p:nvSpPr>
          <p:spPr>
            <a:xfrm>
              <a:off x="1788563" y="602686"/>
              <a:ext cx="2556284" cy="2556284"/>
            </a:xfrm>
            <a:prstGeom prst="ellipse">
              <a:avLst/>
            </a:prstGeom>
          </p:spPr>
          <p:style>
            <a:lnRef idx="3">
              <a:schemeClr val="dk1">
                <a:shade val="80000"/>
                <a:hueOff val="0"/>
                <a:satOff val="0"/>
                <a:lumOff val="0"/>
                <a:alphaOff val="0"/>
              </a:schemeClr>
            </a:lnRef>
            <a:fillRef idx="1">
              <a:schemeClr val="dk1">
                <a:tint val="40000"/>
                <a:hueOff val="0"/>
                <a:satOff val="0"/>
                <a:lumOff val="0"/>
                <a:alphaOff val="0"/>
              </a:schemeClr>
            </a:fillRef>
            <a:effectRef idx="1">
              <a:schemeClr val="dk1">
                <a:tint val="40000"/>
                <a:hueOff val="0"/>
                <a:satOff val="0"/>
                <a:lumOff val="0"/>
                <a:alphaOff val="0"/>
              </a:schemeClr>
            </a:effectRef>
            <a:fontRef idx="minor">
              <a:schemeClr val="lt1">
                <a:hueOff val="0"/>
                <a:satOff val="0"/>
                <a:lumOff val="0"/>
                <a:alphaOff val="0"/>
              </a:schemeClr>
            </a:fontRef>
          </p:style>
        </p:sp>
        <p:sp>
          <p:nvSpPr>
            <p:cNvPr id="9" name="Freeform 8"/>
            <p:cNvSpPr/>
            <p:nvPr/>
          </p:nvSpPr>
          <p:spPr>
            <a:xfrm>
              <a:off x="2235914" y="1260746"/>
              <a:ext cx="1636021" cy="843573"/>
            </a:xfrm>
            <a:custGeom>
              <a:avLst/>
              <a:gdLst>
                <a:gd name="connsiteX0" fmla="*/ 0 w 1636021"/>
                <a:gd name="connsiteY0" fmla="*/ 0 h 843573"/>
                <a:gd name="connsiteX1" fmla="*/ 1636021 w 1636021"/>
                <a:gd name="connsiteY1" fmla="*/ 0 h 843573"/>
                <a:gd name="connsiteX2" fmla="*/ 1636021 w 1636021"/>
                <a:gd name="connsiteY2" fmla="*/ 843573 h 843573"/>
                <a:gd name="connsiteX3" fmla="*/ 0 w 1636021"/>
                <a:gd name="connsiteY3" fmla="*/ 843573 h 843573"/>
                <a:gd name="connsiteX4" fmla="*/ 0 w 1636021"/>
                <a:gd name="connsiteY4" fmla="*/ 0 h 843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21" h="843573">
                  <a:moveTo>
                    <a:pt x="0" y="0"/>
                  </a:moveTo>
                  <a:lnTo>
                    <a:pt x="1636021" y="0"/>
                  </a:lnTo>
                  <a:lnTo>
                    <a:pt x="1636021" y="843573"/>
                  </a:lnTo>
                  <a:lnTo>
                    <a:pt x="0" y="843573"/>
                  </a:lnTo>
                  <a:lnTo>
                    <a:pt x="0" y="0"/>
                  </a:lnTo>
                  <a:close/>
                </a:path>
              </a:pathLst>
            </a:custGeom>
            <a:noFill/>
            <a:ln>
              <a:noFill/>
            </a:ln>
            <a:sp3d/>
          </p:spPr>
          <p:style>
            <a:lnRef idx="3">
              <a:scrgbClr r="0" g="0" b="0"/>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b" anchorCtr="0">
              <a:noAutofit/>
            </a:bodyPr>
            <a:lstStyle/>
            <a:p>
              <a:pPr lvl="0" algn="ctr" defTabSz="1466850">
                <a:lnSpc>
                  <a:spcPct val="90000"/>
                </a:lnSpc>
                <a:spcBef>
                  <a:spcPct val="0"/>
                </a:spcBef>
                <a:spcAft>
                  <a:spcPct val="35000"/>
                </a:spcAft>
              </a:pPr>
              <a:r>
                <a:rPr lang="en-GB" sz="3300" kern="1200" dirty="0" smtClean="0"/>
                <a:t>Feedback</a:t>
              </a:r>
              <a:endParaRPr lang="en-GB" sz="3300" kern="1200" dirty="0"/>
            </a:p>
          </p:txBody>
        </p:sp>
        <p:sp>
          <p:nvSpPr>
            <p:cNvPr id="10" name="Oval 9"/>
            <p:cNvSpPr/>
            <p:nvPr/>
          </p:nvSpPr>
          <p:spPr>
            <a:xfrm>
              <a:off x="5249772" y="602686"/>
              <a:ext cx="766885" cy="766885"/>
            </a:xfrm>
            <a:prstGeom prst="ellipse">
              <a:avLst/>
            </a:prstGeom>
            <a:solidFill>
              <a:srgbClr val="FFC000"/>
            </a:solidFill>
          </p:spPr>
          <p:style>
            <a:lnRef idx="3">
              <a:schemeClr val="dk1">
                <a:shade val="80000"/>
                <a:hueOff val="0"/>
                <a:satOff val="0"/>
                <a:lumOff val="0"/>
                <a:alphaOff val="0"/>
              </a:schemeClr>
            </a:lnRef>
            <a:fillRef idx="1">
              <a:schemeClr val="dk1">
                <a:tint val="40000"/>
                <a:hueOff val="0"/>
                <a:satOff val="0"/>
                <a:lumOff val="0"/>
                <a:alphaOff val="0"/>
              </a:schemeClr>
            </a:fillRef>
            <a:effectRef idx="1">
              <a:schemeClr val="dk1">
                <a:tint val="40000"/>
                <a:hueOff val="0"/>
                <a:satOff val="0"/>
                <a:lumOff val="0"/>
                <a:alphaOff val="0"/>
              </a:schemeClr>
            </a:effectRef>
            <a:fontRef idx="minor">
              <a:schemeClr val="lt1">
                <a:hueOff val="0"/>
                <a:satOff val="0"/>
                <a:lumOff val="0"/>
                <a:alphaOff val="0"/>
              </a:schemeClr>
            </a:fontRef>
          </p:style>
        </p:sp>
        <p:sp>
          <p:nvSpPr>
            <p:cNvPr id="11" name="Freeform 10"/>
            <p:cNvSpPr/>
            <p:nvPr/>
          </p:nvSpPr>
          <p:spPr>
            <a:xfrm>
              <a:off x="6016657" y="602686"/>
              <a:ext cx="834722" cy="766885"/>
            </a:xfrm>
            <a:custGeom>
              <a:avLst/>
              <a:gdLst>
                <a:gd name="connsiteX0" fmla="*/ 0 w 834722"/>
                <a:gd name="connsiteY0" fmla="*/ 0 h 766885"/>
                <a:gd name="connsiteX1" fmla="*/ 834722 w 834722"/>
                <a:gd name="connsiteY1" fmla="*/ 0 h 766885"/>
                <a:gd name="connsiteX2" fmla="*/ 834722 w 834722"/>
                <a:gd name="connsiteY2" fmla="*/ 766885 h 766885"/>
                <a:gd name="connsiteX3" fmla="*/ 0 w 834722"/>
                <a:gd name="connsiteY3" fmla="*/ 766885 h 766885"/>
                <a:gd name="connsiteX4" fmla="*/ 0 w 834722"/>
                <a:gd name="connsiteY4" fmla="*/ 0 h 76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722" h="766885">
                  <a:moveTo>
                    <a:pt x="0" y="0"/>
                  </a:moveTo>
                  <a:lnTo>
                    <a:pt x="834722" y="0"/>
                  </a:lnTo>
                  <a:lnTo>
                    <a:pt x="834722" y="766885"/>
                  </a:lnTo>
                  <a:lnTo>
                    <a:pt x="0" y="7668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GB" sz="1600" kern="1200" dirty="0" smtClean="0"/>
                <a:t>Features</a:t>
              </a:r>
              <a:endParaRPr lang="en-GB" sz="1600" kern="1200" dirty="0"/>
            </a:p>
          </p:txBody>
        </p:sp>
        <p:sp>
          <p:nvSpPr>
            <p:cNvPr id="12" name="Oval 11"/>
            <p:cNvSpPr/>
            <p:nvPr/>
          </p:nvSpPr>
          <p:spPr>
            <a:xfrm>
              <a:off x="4881667" y="1497385"/>
              <a:ext cx="766885" cy="766885"/>
            </a:xfrm>
            <a:prstGeom prst="ellipse">
              <a:avLst/>
            </a:prstGeom>
            <a:solidFill>
              <a:schemeClr val="accent4">
                <a:lumMod val="60000"/>
                <a:lumOff val="40000"/>
              </a:schemeClr>
            </a:solidFill>
          </p:spPr>
          <p:style>
            <a:lnRef idx="3">
              <a:schemeClr val="dk1">
                <a:shade val="80000"/>
                <a:hueOff val="0"/>
                <a:satOff val="0"/>
                <a:lumOff val="0"/>
                <a:alphaOff val="0"/>
              </a:schemeClr>
            </a:lnRef>
            <a:fillRef idx="1">
              <a:schemeClr val="dk1">
                <a:tint val="40000"/>
                <a:hueOff val="0"/>
                <a:satOff val="0"/>
                <a:lumOff val="0"/>
                <a:alphaOff val="0"/>
              </a:schemeClr>
            </a:fillRef>
            <a:effectRef idx="1">
              <a:schemeClr val="dk1">
                <a:tint val="4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5648552" y="1497385"/>
              <a:ext cx="1041206" cy="766885"/>
            </a:xfrm>
            <a:custGeom>
              <a:avLst/>
              <a:gdLst>
                <a:gd name="connsiteX0" fmla="*/ 0 w 1041206"/>
                <a:gd name="connsiteY0" fmla="*/ 0 h 766885"/>
                <a:gd name="connsiteX1" fmla="*/ 1041206 w 1041206"/>
                <a:gd name="connsiteY1" fmla="*/ 0 h 766885"/>
                <a:gd name="connsiteX2" fmla="*/ 1041206 w 1041206"/>
                <a:gd name="connsiteY2" fmla="*/ 766885 h 766885"/>
                <a:gd name="connsiteX3" fmla="*/ 0 w 1041206"/>
                <a:gd name="connsiteY3" fmla="*/ 766885 h 766885"/>
                <a:gd name="connsiteX4" fmla="*/ 0 w 1041206"/>
                <a:gd name="connsiteY4" fmla="*/ 0 h 76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206" h="766885">
                  <a:moveTo>
                    <a:pt x="0" y="0"/>
                  </a:moveTo>
                  <a:lnTo>
                    <a:pt x="1041206" y="0"/>
                  </a:lnTo>
                  <a:lnTo>
                    <a:pt x="1041206" y="766885"/>
                  </a:lnTo>
                  <a:lnTo>
                    <a:pt x="0" y="7668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GB" sz="1600" kern="1200" dirty="0" smtClean="0"/>
                <a:t>User experience</a:t>
              </a:r>
              <a:endParaRPr lang="en-GB" sz="1600" kern="1200" dirty="0"/>
            </a:p>
          </p:txBody>
        </p:sp>
        <p:sp>
          <p:nvSpPr>
            <p:cNvPr id="14" name="Oval 13"/>
            <p:cNvSpPr/>
            <p:nvPr/>
          </p:nvSpPr>
          <p:spPr>
            <a:xfrm>
              <a:off x="5249772" y="2392084"/>
              <a:ext cx="766885" cy="766885"/>
            </a:xfrm>
            <a:prstGeom prst="ellipse">
              <a:avLst/>
            </a:prstGeom>
            <a:solidFill>
              <a:srgbClr val="C00000"/>
            </a:solidFill>
          </p:spPr>
          <p:style>
            <a:lnRef idx="3">
              <a:schemeClr val="dk1">
                <a:shade val="80000"/>
                <a:hueOff val="0"/>
                <a:satOff val="0"/>
                <a:lumOff val="0"/>
                <a:alphaOff val="0"/>
              </a:schemeClr>
            </a:lnRef>
            <a:fillRef idx="1">
              <a:schemeClr val="dk1">
                <a:tint val="40000"/>
                <a:hueOff val="0"/>
                <a:satOff val="0"/>
                <a:lumOff val="0"/>
                <a:alphaOff val="0"/>
              </a:schemeClr>
            </a:fillRef>
            <a:effectRef idx="1">
              <a:schemeClr val="dk1">
                <a:tint val="40000"/>
                <a:hueOff val="0"/>
                <a:satOff val="0"/>
                <a:lumOff val="0"/>
                <a:alphaOff val="0"/>
              </a:schemeClr>
            </a:effectRef>
            <a:fontRef idx="minor">
              <a:schemeClr val="lt1">
                <a:hueOff val="0"/>
                <a:satOff val="0"/>
                <a:lumOff val="0"/>
                <a:alphaOff val="0"/>
              </a:schemeClr>
            </a:fontRef>
          </p:style>
        </p:sp>
        <p:sp>
          <p:nvSpPr>
            <p:cNvPr id="15" name="Freeform 14"/>
            <p:cNvSpPr/>
            <p:nvPr/>
          </p:nvSpPr>
          <p:spPr>
            <a:xfrm>
              <a:off x="6016657" y="2392084"/>
              <a:ext cx="536212" cy="766885"/>
            </a:xfrm>
            <a:custGeom>
              <a:avLst/>
              <a:gdLst>
                <a:gd name="connsiteX0" fmla="*/ 0 w 536212"/>
                <a:gd name="connsiteY0" fmla="*/ 0 h 766885"/>
                <a:gd name="connsiteX1" fmla="*/ 536212 w 536212"/>
                <a:gd name="connsiteY1" fmla="*/ 0 h 766885"/>
                <a:gd name="connsiteX2" fmla="*/ 536212 w 536212"/>
                <a:gd name="connsiteY2" fmla="*/ 766885 h 766885"/>
                <a:gd name="connsiteX3" fmla="*/ 0 w 536212"/>
                <a:gd name="connsiteY3" fmla="*/ 766885 h 766885"/>
                <a:gd name="connsiteX4" fmla="*/ 0 w 536212"/>
                <a:gd name="connsiteY4" fmla="*/ 0 h 76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12" h="766885">
                  <a:moveTo>
                    <a:pt x="0" y="0"/>
                  </a:moveTo>
                  <a:lnTo>
                    <a:pt x="536212" y="0"/>
                  </a:lnTo>
                  <a:lnTo>
                    <a:pt x="536212" y="766885"/>
                  </a:lnTo>
                  <a:lnTo>
                    <a:pt x="0" y="7668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GB" sz="1600" kern="1200" dirty="0" smtClean="0"/>
                <a:t>Bugs</a:t>
              </a:r>
              <a:endParaRPr lang="en-GB" sz="1600" kern="1200" dirty="0"/>
            </a:p>
          </p:txBody>
        </p:sp>
      </p:grpSp>
      <p:sp>
        <p:nvSpPr>
          <p:cNvPr id="2" name="Content Placeholder 1"/>
          <p:cNvSpPr>
            <a:spLocks noGrp="1"/>
          </p:cNvSpPr>
          <p:nvPr>
            <p:ph idx="1"/>
          </p:nvPr>
        </p:nvSpPr>
        <p:spPr>
          <a:xfrm>
            <a:off x="395536" y="4941168"/>
            <a:ext cx="8352928" cy="1800200"/>
          </a:xfrm>
        </p:spPr>
        <p:txBody>
          <a:bodyPr/>
          <a:lstStyle/>
          <a:p>
            <a:pPr marL="0" lvl="0" indent="0">
              <a:spcBef>
                <a:spcPts val="0"/>
              </a:spcBef>
              <a:buClrTx/>
              <a:buNone/>
            </a:pPr>
            <a:r>
              <a:rPr lang="en-GB" dirty="0" smtClean="0"/>
              <a:t>Framework: </a:t>
            </a:r>
            <a:r>
              <a:rPr lang="en-GB" b="1" dirty="0" err="1" smtClean="0"/>
              <a:t>github.com</a:t>
            </a:r>
            <a:r>
              <a:rPr lang="en-GB" b="1" dirty="0" smtClean="0"/>
              <a:t>/brassica</a:t>
            </a:r>
            <a:endParaRPr lang="en-GB" dirty="0"/>
          </a:p>
          <a:p>
            <a:pPr marL="0" lvl="0" indent="0">
              <a:spcBef>
                <a:spcPts val="0"/>
              </a:spcBef>
              <a:buClrTx/>
              <a:buNone/>
              <a:defRPr/>
            </a:pPr>
            <a:r>
              <a:rPr lang="en-GB" dirty="0"/>
              <a:t>Documentation: </a:t>
            </a:r>
            <a:r>
              <a:rPr lang="en-GB" b="1" dirty="0" err="1" smtClean="0"/>
              <a:t>bip.earlham.ac.uk</a:t>
            </a:r>
            <a:endParaRPr lang="en-GB" dirty="0"/>
          </a:p>
          <a:p>
            <a:pPr marL="0" lvl="0" indent="0">
              <a:spcBef>
                <a:spcPts val="0"/>
              </a:spcBef>
              <a:buClrTx/>
              <a:buNone/>
            </a:pPr>
            <a:r>
              <a:rPr lang="en-GB" dirty="0"/>
              <a:t>Training materials with use case: </a:t>
            </a:r>
            <a:r>
              <a:rPr lang="en-GB" b="1" dirty="0" err="1" smtClean="0"/>
              <a:t>github.com</a:t>
            </a:r>
            <a:r>
              <a:rPr lang="en-GB" b="1" dirty="0" smtClean="0"/>
              <a:t>/</a:t>
            </a:r>
            <a:r>
              <a:rPr lang="en-GB" b="1" dirty="0" err="1" smtClean="0"/>
              <a:t>BIP_training</a:t>
            </a:r>
            <a:endParaRPr lang="en-GB" b="1" dirty="0"/>
          </a:p>
        </p:txBody>
      </p:sp>
      <p:sp>
        <p:nvSpPr>
          <p:cNvPr id="16" name="TextBox 15"/>
          <p:cNvSpPr txBox="1"/>
          <p:nvPr/>
        </p:nvSpPr>
        <p:spPr>
          <a:xfrm>
            <a:off x="442667" y="3968245"/>
            <a:ext cx="6408712" cy="461665"/>
          </a:xfrm>
          <a:prstGeom prst="rect">
            <a:avLst/>
          </a:prstGeom>
          <a:noFill/>
        </p:spPr>
        <p:txBody>
          <a:bodyPr wrap="square" rtlCol="0">
            <a:spAutoFit/>
          </a:bodyPr>
          <a:lstStyle/>
          <a:p>
            <a:r>
              <a:rPr lang="en-GB" sz="2400" dirty="0" smtClean="0"/>
              <a:t>BIP framework can </a:t>
            </a:r>
            <a:r>
              <a:rPr lang="en-GB" sz="2400" smtClean="0"/>
              <a:t>be reused for other crops!</a:t>
            </a:r>
            <a:endParaRPr lang="en-GB" sz="2400"/>
          </a:p>
        </p:txBody>
      </p:sp>
    </p:spTree>
    <p:extLst>
      <p:ext uri="{BB962C8B-B14F-4D97-AF65-F5344CB8AC3E}">
        <p14:creationId xmlns:p14="http://schemas.microsoft.com/office/powerpoint/2010/main" val="243808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Handling and analysis of phenotyping data</a:t>
            </a:r>
            <a:endParaRPr lang="en-GB" dirty="0"/>
          </a:p>
        </p:txBody>
      </p:sp>
      <p:sp>
        <p:nvSpPr>
          <p:cNvPr id="4" name="Content Placeholder 3"/>
          <p:cNvSpPr>
            <a:spLocks noGrp="1"/>
          </p:cNvSpPr>
          <p:nvPr>
            <p:ph idx="1"/>
          </p:nvPr>
        </p:nvSpPr>
        <p:spPr>
          <a:xfrm>
            <a:off x="395536" y="1484784"/>
            <a:ext cx="8352928" cy="792088"/>
          </a:xfrm>
        </p:spPr>
        <p:txBody>
          <a:bodyPr/>
          <a:lstStyle/>
          <a:p>
            <a:pPr marL="0" indent="0">
              <a:buNone/>
            </a:pPr>
            <a:r>
              <a:rPr lang="en-GB" sz="2000" dirty="0" smtClean="0"/>
              <a:t>Need </a:t>
            </a:r>
            <a:r>
              <a:rPr lang="en-GB" sz="2000" dirty="0"/>
              <a:t>for storing brassica crop phenotypic </a:t>
            </a:r>
            <a:r>
              <a:rPr lang="en-GB" sz="2000" dirty="0" smtClean="0"/>
              <a:t>data and integration </a:t>
            </a:r>
            <a:r>
              <a:rPr lang="en-GB" sz="2000" dirty="0"/>
              <a:t>for association </a:t>
            </a:r>
            <a:r>
              <a:rPr lang="en-GB" sz="2000" dirty="0" smtClean="0"/>
              <a:t>studies</a:t>
            </a:r>
          </a:p>
        </p:txBody>
      </p:sp>
      <p:sp>
        <p:nvSpPr>
          <p:cNvPr id="5" name="TextBox 4"/>
          <p:cNvSpPr txBox="1"/>
          <p:nvPr/>
        </p:nvSpPr>
        <p:spPr>
          <a:xfrm>
            <a:off x="467544" y="2564904"/>
            <a:ext cx="7632848" cy="2246769"/>
          </a:xfrm>
          <a:prstGeom prst="rect">
            <a:avLst/>
          </a:prstGeom>
          <a:noFill/>
        </p:spPr>
        <p:txBody>
          <a:bodyPr wrap="square" rtlCol="0">
            <a:spAutoFit/>
          </a:bodyPr>
          <a:lstStyle/>
          <a:p>
            <a:r>
              <a:rPr lang="en-GB" sz="2000" b="1" dirty="0"/>
              <a:t>Problem</a:t>
            </a:r>
          </a:p>
          <a:p>
            <a:endParaRPr lang="en-GB" sz="2000" dirty="0"/>
          </a:p>
          <a:p>
            <a:pPr marL="342900" indent="-342900">
              <a:buFont typeface="Arial" charset="0"/>
              <a:buChar char="•"/>
            </a:pPr>
            <a:r>
              <a:rPr lang="en-GB" sz="2000" dirty="0"/>
              <a:t>D</a:t>
            </a:r>
            <a:r>
              <a:rPr lang="en-GB" sz="2000" dirty="0" smtClean="0"/>
              <a:t>iverse </a:t>
            </a:r>
            <a:r>
              <a:rPr lang="en-GB" sz="2000" dirty="0"/>
              <a:t>phenotypic </a:t>
            </a:r>
            <a:r>
              <a:rPr lang="en-GB" sz="2000" dirty="0" smtClean="0"/>
              <a:t>data</a:t>
            </a:r>
          </a:p>
          <a:p>
            <a:pPr marL="342900" indent="-342900">
              <a:buFont typeface="Arial" charset="0"/>
              <a:buChar char="•"/>
            </a:pPr>
            <a:r>
              <a:rPr lang="en-GB" sz="2000" dirty="0"/>
              <a:t>A</a:t>
            </a:r>
            <a:r>
              <a:rPr lang="en-GB" sz="2000" dirty="0" smtClean="0"/>
              <a:t>mbiguous </a:t>
            </a:r>
            <a:r>
              <a:rPr lang="en-GB" sz="2000" dirty="0"/>
              <a:t>trait </a:t>
            </a:r>
            <a:r>
              <a:rPr lang="en-GB" sz="2000" dirty="0" smtClean="0"/>
              <a:t>definitions - </a:t>
            </a:r>
            <a:r>
              <a:rPr lang="en-GB" sz="2000" dirty="0"/>
              <a:t>how to replicate the experiment meaningfully</a:t>
            </a:r>
            <a:r>
              <a:rPr lang="en-GB" sz="2000" dirty="0" smtClean="0"/>
              <a:t>?</a:t>
            </a:r>
          </a:p>
          <a:p>
            <a:pPr marL="342900" indent="-342900">
              <a:buFont typeface="Arial" charset="0"/>
              <a:buChar char="•"/>
            </a:pPr>
            <a:r>
              <a:rPr lang="en-GB" sz="2000" dirty="0" smtClean="0"/>
              <a:t>Lack of flexible and user-friendly interface</a:t>
            </a:r>
            <a:endParaRPr lang="en-GB" sz="2000" dirty="0"/>
          </a:p>
          <a:p>
            <a:endParaRPr lang="en-GB" sz="2000" dirty="0"/>
          </a:p>
        </p:txBody>
      </p:sp>
      <p:sp>
        <p:nvSpPr>
          <p:cNvPr id="6" name="TextBox 5"/>
          <p:cNvSpPr txBox="1"/>
          <p:nvPr/>
        </p:nvSpPr>
        <p:spPr>
          <a:xfrm>
            <a:off x="405880" y="4776539"/>
            <a:ext cx="6614392" cy="369332"/>
          </a:xfrm>
          <a:prstGeom prst="rect">
            <a:avLst/>
          </a:prstGeom>
          <a:noFill/>
        </p:spPr>
        <p:txBody>
          <a:bodyPr wrap="square" rtlCol="0">
            <a:spAutoFit/>
          </a:bodyPr>
          <a:lstStyle/>
          <a:p>
            <a:r>
              <a:rPr lang="en-GB" dirty="0" smtClean="0"/>
              <a:t>Resource for management and analysis of phenotyping data</a:t>
            </a:r>
            <a:endParaRPr lang="en-GB" dirty="0"/>
          </a:p>
        </p:txBody>
      </p:sp>
    </p:spTree>
    <p:extLst>
      <p:ext uri="{BB962C8B-B14F-4D97-AF65-F5344CB8AC3E}">
        <p14:creationId xmlns:p14="http://schemas.microsoft.com/office/powerpoint/2010/main" val="959642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Brassica Information Portal</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6300192" y="764704"/>
            <a:ext cx="2160240" cy="1800079"/>
          </a:xfr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9144" y="1439080"/>
            <a:ext cx="4044817" cy="2789529"/>
          </a:xfrm>
          <a:prstGeom prst="rect">
            <a:avLst/>
          </a:prstGeom>
        </p:spPr>
      </p:pic>
      <p:pic>
        <p:nvPicPr>
          <p:cNvPr id="10" name="Picture 9"/>
          <p:cNvPicPr>
            <a:picLocks noChangeAspect="1"/>
          </p:cNvPicPr>
          <p:nvPr/>
        </p:nvPicPr>
        <p:blipFill>
          <a:blip r:embed="rId5"/>
          <a:stretch>
            <a:fillRect/>
          </a:stretch>
        </p:blipFill>
        <p:spPr>
          <a:xfrm>
            <a:off x="250137" y="5571296"/>
            <a:ext cx="543833" cy="545966"/>
          </a:xfrm>
          <a:prstGeom prst="rect">
            <a:avLst/>
          </a:prstGeom>
        </p:spPr>
      </p:pic>
      <p:sp>
        <p:nvSpPr>
          <p:cNvPr id="3" name="TextBox 2"/>
          <p:cNvSpPr txBox="1"/>
          <p:nvPr/>
        </p:nvSpPr>
        <p:spPr>
          <a:xfrm>
            <a:off x="5364088" y="5545458"/>
            <a:ext cx="3240360" cy="338554"/>
          </a:xfrm>
          <a:prstGeom prst="rect">
            <a:avLst/>
          </a:prstGeom>
          <a:noFill/>
        </p:spPr>
        <p:txBody>
          <a:bodyPr wrap="square" rtlCol="0">
            <a:spAutoFit/>
          </a:bodyPr>
          <a:lstStyle/>
          <a:p>
            <a:r>
              <a:rPr lang="en-GB" sz="1600" dirty="0" smtClean="0"/>
              <a:t>Graham King, Piotr </a:t>
            </a:r>
            <a:r>
              <a:rPr lang="en-GB" sz="1600" dirty="0" err="1" smtClean="0"/>
              <a:t>Nowakowski</a:t>
            </a:r>
            <a:endParaRPr lang="en-GB" sz="1600" dirty="0"/>
          </a:p>
        </p:txBody>
      </p:sp>
      <p:sp>
        <p:nvSpPr>
          <p:cNvPr id="12" name="TextBox 11"/>
          <p:cNvSpPr txBox="1"/>
          <p:nvPr/>
        </p:nvSpPr>
        <p:spPr>
          <a:xfrm>
            <a:off x="793970" y="5675450"/>
            <a:ext cx="1473774" cy="307777"/>
          </a:xfrm>
          <a:prstGeom prst="rect">
            <a:avLst/>
          </a:prstGeom>
          <a:noFill/>
        </p:spPr>
        <p:txBody>
          <a:bodyPr wrap="square" rtlCol="0">
            <a:spAutoFit/>
          </a:bodyPr>
          <a:lstStyle/>
          <a:p>
            <a:r>
              <a:rPr lang="en-GB" sz="1400" dirty="0" smtClean="0"/>
              <a:t>Tomasz </a:t>
            </a:r>
            <a:r>
              <a:rPr lang="en-GB" sz="1400" dirty="0" err="1" smtClean="0"/>
              <a:t>Gubała</a:t>
            </a:r>
            <a:endParaRPr lang="en-GB" sz="1400" dirty="0"/>
          </a:p>
        </p:txBody>
      </p:sp>
      <p:pic>
        <p:nvPicPr>
          <p:cNvPr id="11"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61909" y="2791135"/>
            <a:ext cx="3628694" cy="217744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611560" y="4524710"/>
            <a:ext cx="4572000" cy="646331"/>
          </a:xfrm>
          <a:prstGeom prst="rect">
            <a:avLst/>
          </a:prstGeom>
        </p:spPr>
        <p:txBody>
          <a:bodyPr>
            <a:spAutoFit/>
          </a:bodyPr>
          <a:lstStyle/>
          <a:p>
            <a:r>
              <a:rPr lang="en-GB" dirty="0"/>
              <a:t>Ruby on Rails framework </a:t>
            </a:r>
          </a:p>
          <a:p>
            <a:r>
              <a:rPr lang="en-GB" dirty="0"/>
              <a:t>PostgreSQL schema based on </a:t>
            </a:r>
            <a:r>
              <a:rPr lang="en-GB" dirty="0" err="1"/>
              <a:t>CropStoreDB</a:t>
            </a:r>
            <a:endParaRPr lang="en-GB" dirty="0"/>
          </a:p>
        </p:txBody>
      </p:sp>
    </p:spTree>
    <p:extLst>
      <p:ext uri="{BB962C8B-B14F-4D97-AF65-F5344CB8AC3E}">
        <p14:creationId xmlns:p14="http://schemas.microsoft.com/office/powerpoint/2010/main" val="6905856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BIP features</a:t>
            </a:r>
            <a:endParaRPr lang="en-GB" dirty="0"/>
          </a:p>
        </p:txBody>
      </p:sp>
      <p:sp>
        <p:nvSpPr>
          <p:cNvPr id="5" name="Content Placeholder 4"/>
          <p:cNvSpPr>
            <a:spLocks noGrp="1"/>
          </p:cNvSpPr>
          <p:nvPr>
            <p:ph idx="1"/>
          </p:nvPr>
        </p:nvSpPr>
        <p:spPr>
          <a:xfrm>
            <a:off x="395536" y="1484784"/>
            <a:ext cx="3074038" cy="4311352"/>
          </a:xfrm>
        </p:spPr>
        <p:txBody>
          <a:bodyPr/>
          <a:lstStyle/>
          <a:p>
            <a:r>
              <a:rPr lang="en-GB" dirty="0" smtClean="0"/>
              <a:t>Efficient ways to interact with the data: </a:t>
            </a:r>
            <a:r>
              <a:rPr lang="en-GB" dirty="0" err="1" smtClean="0"/>
              <a:t>elasticsearch</a:t>
            </a:r>
            <a:r>
              <a:rPr lang="en-GB" dirty="0" smtClean="0"/>
              <a:t>, API</a:t>
            </a:r>
          </a:p>
          <a:p>
            <a:r>
              <a:rPr lang="en-GB" dirty="0" smtClean="0"/>
              <a:t>Data </a:t>
            </a:r>
            <a:r>
              <a:rPr lang="en-GB" dirty="0"/>
              <a:t>cross-linked with sequences </a:t>
            </a:r>
            <a:endParaRPr lang="en-GB" dirty="0" smtClean="0"/>
          </a:p>
          <a:p>
            <a:r>
              <a:rPr lang="en-GB" dirty="0" smtClean="0"/>
              <a:t>Links to raw imaging data stored at </a:t>
            </a:r>
            <a:r>
              <a:rPr lang="en-GB" dirty="0" err="1" smtClean="0"/>
              <a:t>CyVerse</a:t>
            </a:r>
            <a:endParaRPr lang="en-GB" dirty="0" smtClean="0"/>
          </a:p>
          <a:p>
            <a:r>
              <a:rPr lang="en-GB" dirty="0" smtClean="0"/>
              <a:t>DOI assigned to data set user selected data </a:t>
            </a:r>
            <a:r>
              <a:rPr lang="en-GB" dirty="0" smtClean="0"/>
              <a:t>set</a:t>
            </a:r>
          </a:p>
          <a:p>
            <a:r>
              <a:rPr lang="en-GB" dirty="0" smtClean="0"/>
              <a:t>Private/public</a:t>
            </a:r>
            <a:endParaRPr lang="en-GB" dirty="0" smtClean="0"/>
          </a:p>
          <a:p>
            <a:endParaRPr lang="en-GB" dirty="0"/>
          </a:p>
        </p:txBody>
      </p:sp>
      <p:grpSp>
        <p:nvGrpSpPr>
          <p:cNvPr id="7" name="Group 6"/>
          <p:cNvGrpSpPr/>
          <p:nvPr/>
        </p:nvGrpSpPr>
        <p:grpSpPr>
          <a:xfrm>
            <a:off x="3621222" y="1052736"/>
            <a:ext cx="5222081" cy="2451588"/>
            <a:chOff x="646063" y="2570384"/>
            <a:chExt cx="7237578" cy="3382212"/>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6063" y="2570384"/>
              <a:ext cx="4063914" cy="2301891"/>
            </a:xfrm>
            <a:prstGeom prst="rect">
              <a:avLst/>
            </a:prstGeom>
            <a:ln w="28575">
              <a:solidFill>
                <a:srgbClr val="92D050"/>
              </a:solidFill>
            </a:ln>
          </p:spPr>
        </p:pic>
        <p:cxnSp>
          <p:nvCxnSpPr>
            <p:cNvPr id="9" name="Straight Connector 8"/>
            <p:cNvCxnSpPr/>
            <p:nvPr/>
          </p:nvCxnSpPr>
          <p:spPr>
            <a:xfrm>
              <a:off x="3450008" y="3828111"/>
              <a:ext cx="1029455" cy="212448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3430228" y="3229238"/>
              <a:ext cx="1049235" cy="611530"/>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57201" y="3826359"/>
              <a:ext cx="4190517" cy="195643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3457201" y="3229437"/>
              <a:ext cx="4426440" cy="596723"/>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09599" y="3229437"/>
              <a:ext cx="3343906" cy="2723159"/>
            </a:xfrm>
            <a:prstGeom prst="rect">
              <a:avLst/>
            </a:prstGeom>
            <a:ln w="28575">
              <a:solidFill>
                <a:srgbClr val="92D050"/>
              </a:solidFill>
            </a:ln>
          </p:spPr>
        </p:pic>
      </p:gr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66808" y="3410847"/>
            <a:ext cx="4160243" cy="74920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21222" y="3938415"/>
            <a:ext cx="2645296" cy="1885477"/>
          </a:xfrm>
          <a:prstGeom prst="rect">
            <a:avLst/>
          </a:prstGeom>
          <a:ln>
            <a:solidFill>
              <a:schemeClr val="tx1"/>
            </a:solidFill>
          </a:ln>
        </p:spPr>
      </p:pic>
    </p:spTree>
    <p:extLst>
      <p:ext uri="{BB962C8B-B14F-4D97-AF65-F5344CB8AC3E}">
        <p14:creationId xmlns:p14="http://schemas.microsoft.com/office/powerpoint/2010/main" val="1537289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and ontologies</a:t>
            </a:r>
            <a:endParaRPr lang="en-GB" dirty="0"/>
          </a:p>
        </p:txBody>
      </p:sp>
      <p:sp>
        <p:nvSpPr>
          <p:cNvPr id="3" name="Content Placeholder 2"/>
          <p:cNvSpPr>
            <a:spLocks noGrp="1"/>
          </p:cNvSpPr>
          <p:nvPr>
            <p:ph idx="1"/>
          </p:nvPr>
        </p:nvSpPr>
        <p:spPr>
          <a:xfrm>
            <a:off x="405880" y="1916832"/>
            <a:ext cx="8352928" cy="1584176"/>
          </a:xfrm>
        </p:spPr>
        <p:txBody>
          <a:bodyPr/>
          <a:lstStyle/>
          <a:p>
            <a:r>
              <a:rPr lang="en-US" dirty="0"/>
              <a:t>Taxonomy Ontology (</a:t>
            </a:r>
            <a:r>
              <a:rPr lang="en-US" dirty="0" err="1"/>
              <a:t>GR_tax</a:t>
            </a:r>
            <a:r>
              <a:rPr lang="en-US" dirty="0"/>
              <a:t>)</a:t>
            </a:r>
          </a:p>
          <a:p>
            <a:r>
              <a:rPr lang="en-US" dirty="0"/>
              <a:t>Plant Ontology (PO)</a:t>
            </a:r>
          </a:p>
          <a:p>
            <a:r>
              <a:rPr lang="en-US" dirty="0"/>
              <a:t>Crop Ontology (CO</a:t>
            </a:r>
            <a:r>
              <a:rPr lang="en-US" dirty="0" smtClean="0"/>
              <a:t>)</a:t>
            </a:r>
          </a:p>
          <a:p>
            <a:r>
              <a:rPr lang="en-US" dirty="0" smtClean="0"/>
              <a:t>Internal nomenclature for populations, trials, accessions and plant scoring units</a:t>
            </a:r>
            <a:endParaRPr lang="en-US" dirty="0"/>
          </a:p>
        </p:txBody>
      </p:sp>
      <p:sp>
        <p:nvSpPr>
          <p:cNvPr id="6" name="TextBox 5"/>
          <p:cNvSpPr txBox="1"/>
          <p:nvPr/>
        </p:nvSpPr>
        <p:spPr>
          <a:xfrm>
            <a:off x="405880" y="1532668"/>
            <a:ext cx="3456384" cy="369332"/>
          </a:xfrm>
          <a:prstGeom prst="rect">
            <a:avLst/>
          </a:prstGeom>
          <a:noFill/>
        </p:spPr>
        <p:txBody>
          <a:bodyPr wrap="square" rtlCol="0">
            <a:spAutoFit/>
          </a:bodyPr>
          <a:lstStyle/>
          <a:p>
            <a:r>
              <a:rPr lang="en-GB" dirty="0" smtClean="0"/>
              <a:t>Ontologies currently used in BIP</a:t>
            </a:r>
            <a:endParaRPr lang="en-GB" dirty="0"/>
          </a:p>
        </p:txBody>
      </p:sp>
      <p:sp>
        <p:nvSpPr>
          <p:cNvPr id="8" name="TextBox 7"/>
          <p:cNvSpPr txBox="1"/>
          <p:nvPr/>
        </p:nvSpPr>
        <p:spPr>
          <a:xfrm>
            <a:off x="405880" y="4086200"/>
            <a:ext cx="8352928" cy="1200329"/>
          </a:xfrm>
          <a:prstGeom prst="rect">
            <a:avLst/>
          </a:prstGeom>
          <a:noFill/>
        </p:spPr>
        <p:txBody>
          <a:bodyPr wrap="square" rtlCol="0">
            <a:spAutoFit/>
          </a:bodyPr>
          <a:lstStyle/>
          <a:p>
            <a:r>
              <a:rPr lang="en-GB" dirty="0" smtClean="0"/>
              <a:t>ELIXIR </a:t>
            </a:r>
            <a:r>
              <a:rPr lang="en-GB" dirty="0" err="1" smtClean="0"/>
              <a:t>Excelerate</a:t>
            </a:r>
            <a:r>
              <a:rPr lang="en-GB" dirty="0" smtClean="0"/>
              <a:t>: </a:t>
            </a:r>
            <a:r>
              <a:rPr lang="en-GB" u="sng" dirty="0">
                <a:hlinkClick r:id="rId3"/>
              </a:rPr>
              <a:t>https://www.elixir-europe.org/excelerate/plants</a:t>
            </a:r>
          </a:p>
          <a:p>
            <a:r>
              <a:rPr lang="en-GB" dirty="0" smtClean="0"/>
              <a:t>WP7 Integrating Genomic and Phenotypic Data for Crop and Forrest Plants</a:t>
            </a:r>
          </a:p>
          <a:p>
            <a:endParaRPr lang="en-GB" b="1" dirty="0" smtClean="0"/>
          </a:p>
          <a:p>
            <a:r>
              <a:rPr lang="en-GB" b="1" dirty="0" smtClean="0"/>
              <a:t>MIAPPE</a:t>
            </a:r>
            <a:r>
              <a:rPr lang="en-GB" dirty="0" smtClean="0"/>
              <a:t> (Minimum Information About </a:t>
            </a:r>
            <a:r>
              <a:rPr lang="en-GB" dirty="0"/>
              <a:t>a Plant Phenotyping </a:t>
            </a:r>
            <a:r>
              <a:rPr lang="en-GB" dirty="0" smtClean="0"/>
              <a:t>Experiment)</a:t>
            </a:r>
            <a:endParaRPr lang="en-GB" dirty="0"/>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82344" y="1647002"/>
            <a:ext cx="2705100" cy="1003300"/>
          </a:xfrm>
          <a:prstGeom prst="rect">
            <a:avLst/>
          </a:prstGeom>
        </p:spPr>
      </p:pic>
      <p:pic>
        <p:nvPicPr>
          <p:cNvPr id="4" name="Picture 3"/>
          <p:cNvPicPr>
            <a:picLocks noChangeAspect="1"/>
          </p:cNvPicPr>
          <p:nvPr/>
        </p:nvPicPr>
        <p:blipFill>
          <a:blip r:embed="rId5"/>
          <a:stretch>
            <a:fillRect/>
          </a:stretch>
        </p:blipFill>
        <p:spPr>
          <a:xfrm>
            <a:off x="7596336" y="4096472"/>
            <a:ext cx="1309545" cy="986278"/>
          </a:xfrm>
          <a:prstGeom prst="rect">
            <a:avLst/>
          </a:prstGeom>
        </p:spPr>
      </p:pic>
      <p:pic>
        <p:nvPicPr>
          <p:cNvPr id="9" name="Picture 8"/>
          <p:cNvPicPr>
            <a:picLocks noChangeAspect="1"/>
          </p:cNvPicPr>
          <p:nvPr/>
        </p:nvPicPr>
        <p:blipFill>
          <a:blip r:embed="rId6"/>
          <a:stretch>
            <a:fillRect/>
          </a:stretch>
        </p:blipFill>
        <p:spPr>
          <a:xfrm>
            <a:off x="8047966" y="786022"/>
            <a:ext cx="636671" cy="636671"/>
          </a:xfrm>
          <a:prstGeom prst="rect">
            <a:avLst/>
          </a:prstGeom>
        </p:spPr>
      </p:pic>
      <p:sp>
        <p:nvSpPr>
          <p:cNvPr id="10" name="TextBox 9"/>
          <p:cNvSpPr txBox="1"/>
          <p:nvPr/>
        </p:nvSpPr>
        <p:spPr>
          <a:xfrm>
            <a:off x="7387007" y="1371259"/>
            <a:ext cx="1691680" cy="307777"/>
          </a:xfrm>
          <a:prstGeom prst="rect">
            <a:avLst/>
          </a:prstGeom>
          <a:noFill/>
        </p:spPr>
        <p:txBody>
          <a:bodyPr wrap="square" rtlCol="0">
            <a:spAutoFit/>
          </a:bodyPr>
          <a:lstStyle/>
          <a:p>
            <a:r>
              <a:rPr lang="en-GB" sz="1400" dirty="0" smtClean="0"/>
              <a:t>Annemarie </a:t>
            </a:r>
            <a:r>
              <a:rPr lang="en-GB" sz="1400" dirty="0" err="1" smtClean="0"/>
              <a:t>Eckes</a:t>
            </a:r>
            <a:endParaRPr lang="en-GB" sz="1400" dirty="0"/>
          </a:p>
        </p:txBody>
      </p:sp>
    </p:spTree>
    <p:extLst>
      <p:ext uri="{BB962C8B-B14F-4D97-AF65-F5344CB8AC3E}">
        <p14:creationId xmlns:p14="http://schemas.microsoft.com/office/powerpoint/2010/main" val="1310658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923330"/>
          </a:xfrm>
          <a:prstGeom prst="rect">
            <a:avLst/>
          </a:prstGeom>
          <a:noFill/>
        </p:spPr>
        <p:txBody>
          <a:bodyPr wrap="square" rtlCol="0">
            <a:spAutoFit/>
          </a:bodyPr>
          <a:lstStyle/>
          <a:p>
            <a:r>
              <a:rPr lang="en-US" dirty="0" smtClean="0"/>
              <a:t>Programmatic submission – </a:t>
            </a:r>
            <a:r>
              <a:rPr lang="en-US" smtClean="0"/>
              <a:t>Population Submission</a:t>
            </a:r>
            <a:endParaRPr lang="en-US"/>
          </a:p>
        </p:txBody>
      </p:sp>
      <p:sp>
        <p:nvSpPr>
          <p:cNvPr id="24" name="TextBox 23"/>
          <p:cNvSpPr txBox="1"/>
          <p:nvPr/>
        </p:nvSpPr>
        <p:spPr>
          <a:xfrm>
            <a:off x="2824703" y="5296759"/>
            <a:ext cx="2376264" cy="646331"/>
          </a:xfrm>
          <a:prstGeom prst="rect">
            <a:avLst/>
          </a:prstGeom>
          <a:noFill/>
        </p:spPr>
        <p:txBody>
          <a:bodyPr wrap="square" rtlCol="0">
            <a:spAutoFit/>
          </a:bodyPr>
          <a:lstStyle/>
          <a:p>
            <a:r>
              <a:rPr lang="en-US" dirty="0" smtClean="0"/>
              <a:t>Wizard based – Trial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60049" y="-161956"/>
            <a:ext cx="9169872" cy="6523793"/>
            <a:chOff x="353776" y="-102452"/>
            <a:chExt cx="9169872" cy="6624652"/>
          </a:xfrm>
        </p:grpSpPr>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48858" y="4119150"/>
              <a:ext cx="1441025" cy="1312400"/>
            </a:xfrm>
            <a:prstGeom prst="rect">
              <a:avLst/>
            </a:prstGeom>
            <a:ln>
              <a:solidFill>
                <a:srgbClr val="89D059"/>
              </a:solidFill>
            </a:ln>
          </p:spPr>
        </p:pic>
        <p:pic>
          <p:nvPicPr>
            <p:cNvPr id="27" name="Picture 2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60650" y="4130726"/>
              <a:ext cx="1417440" cy="97475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91669" y="4110825"/>
              <a:ext cx="1378469" cy="1157101"/>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32636" y="4115032"/>
              <a:ext cx="1366927" cy="953283"/>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29059" y="4125903"/>
              <a:ext cx="1356235" cy="1157101"/>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44881" y="872681"/>
              <a:ext cx="1992559" cy="1318022"/>
            </a:xfrm>
            <a:prstGeom prst="rect">
              <a:avLst/>
            </a:prstGeom>
            <a:ln>
              <a:solidFill>
                <a:srgbClr val="89D059"/>
              </a:solidFill>
            </a:ln>
          </p:spPr>
        </p:pic>
        <p:pic>
          <p:nvPicPr>
            <p:cNvPr id="6" name="Picture 5"/>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529437" y="872682"/>
              <a:ext cx="2024611" cy="1237945"/>
            </a:xfrm>
            <a:prstGeom prst="rect">
              <a:avLst/>
            </a:prstGeom>
            <a:ln>
              <a:solidFill>
                <a:srgbClr val="89D059"/>
              </a:solidFill>
            </a:ln>
          </p:spPr>
        </p:pic>
        <p:pic>
          <p:nvPicPr>
            <p:cNvPr id="7" name="Picture 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46045" y="872681"/>
              <a:ext cx="2093518" cy="1543050"/>
            </a:xfrm>
            <a:prstGeom prst="rect">
              <a:avLst/>
            </a:prstGeom>
            <a:ln>
              <a:solidFill>
                <a:srgbClr val="89D059"/>
              </a:solidFill>
            </a:ln>
          </p:spPr>
        </p:pic>
        <p:pic>
          <p:nvPicPr>
            <p:cNvPr id="8" name="Picture 7"/>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831560" y="872682"/>
              <a:ext cx="2172798" cy="1915954"/>
            </a:xfrm>
            <a:prstGeom prst="rect">
              <a:avLst/>
            </a:prstGeom>
            <a:ln>
              <a:solidFill>
                <a:srgbClr val="89D059"/>
              </a:solidFill>
            </a:ln>
          </p:spPr>
        </p:pic>
        <p:sp>
          <p:nvSpPr>
            <p:cNvPr id="10" name="TextBox 9"/>
            <p:cNvSpPr txBox="1"/>
            <p:nvPr/>
          </p:nvSpPr>
          <p:spPr>
            <a:xfrm>
              <a:off x="425691" y="-102452"/>
              <a:ext cx="2030938" cy="937605"/>
            </a:xfrm>
            <a:prstGeom prst="rect">
              <a:avLst/>
            </a:prstGeom>
            <a:solidFill>
              <a:srgbClr val="FFFFFF">
                <a:alpha val="34902"/>
              </a:srgbClr>
            </a:solidFill>
          </p:spPr>
          <p:txBody>
            <a:bodyPr wrap="square" rtlCol="0">
              <a:spAutoFit/>
            </a:bodyPr>
            <a:lstStyle/>
            <a:p>
              <a:pPr algn="ctr"/>
              <a:endParaRPr lang="en-US" sz="1350" dirty="0">
                <a:solidFill>
                  <a:srgbClr val="3B4869"/>
                </a:solidFill>
              </a:endParaRPr>
            </a:p>
            <a:p>
              <a:pPr algn="ctr"/>
              <a:endParaRPr lang="en-US" sz="1350" dirty="0">
                <a:solidFill>
                  <a:srgbClr val="3B4869"/>
                </a:solidFill>
              </a:endParaRPr>
            </a:p>
            <a:p>
              <a:pPr algn="ctr"/>
              <a:r>
                <a:rPr lang="en-US" sz="1350" b="1" dirty="0">
                  <a:solidFill>
                    <a:srgbClr val="3B4869"/>
                  </a:solidFill>
                </a:rPr>
                <a:t>1. </a:t>
              </a:r>
            </a:p>
            <a:p>
              <a:pPr algn="ctr"/>
              <a:r>
                <a:rPr lang="en-US" sz="1350" b="1" dirty="0">
                  <a:solidFill>
                    <a:srgbClr val="3B4869"/>
                  </a:solidFill>
                </a:rPr>
                <a:t>Basic </a:t>
              </a:r>
              <a:r>
                <a:rPr lang="en-US" sz="1350" b="1" dirty="0" smtClean="0">
                  <a:solidFill>
                    <a:srgbClr val="3B4869"/>
                  </a:solidFill>
                </a:rPr>
                <a:t>information</a:t>
              </a:r>
              <a:endParaRPr lang="en-US" sz="1350" b="1" dirty="0">
                <a:solidFill>
                  <a:srgbClr val="3B4869"/>
                </a:solidFill>
              </a:endParaRPr>
            </a:p>
          </p:txBody>
        </p:sp>
        <p:sp>
          <p:nvSpPr>
            <p:cNvPr id="11" name="TextBox 10"/>
            <p:cNvSpPr txBox="1"/>
            <p:nvPr/>
          </p:nvSpPr>
          <p:spPr>
            <a:xfrm>
              <a:off x="2564665" y="-37969"/>
              <a:ext cx="2030938" cy="1148566"/>
            </a:xfrm>
            <a:prstGeom prst="rect">
              <a:avLst/>
            </a:prstGeom>
            <a:solidFill>
              <a:srgbClr val="FFFFFF">
                <a:alpha val="34902"/>
              </a:srgbClr>
            </a:solidFill>
          </p:spPr>
          <p:txBody>
            <a:bodyPr wrap="square" rtlCol="0">
              <a:spAutoFit/>
            </a:bodyPr>
            <a:lstStyle/>
            <a:p>
              <a:pPr algn="ctr"/>
              <a:endParaRPr lang="en-US" sz="1350" dirty="0">
                <a:solidFill>
                  <a:srgbClr val="3B4869"/>
                </a:solidFill>
              </a:endParaRPr>
            </a:p>
            <a:p>
              <a:pPr algn="ctr"/>
              <a:r>
                <a:rPr lang="en-US" sz="1350" b="1" dirty="0">
                  <a:solidFill>
                    <a:srgbClr val="3B4869"/>
                  </a:solidFill>
                </a:rPr>
                <a:t>2.</a:t>
              </a:r>
            </a:p>
            <a:p>
              <a:pPr algn="ctr"/>
              <a:r>
                <a:rPr lang="en-US" sz="1350" b="1" dirty="0">
                  <a:solidFill>
                    <a:srgbClr val="3B4869"/>
                  </a:solidFill>
                </a:rPr>
                <a:t>Population type, Population </a:t>
              </a:r>
              <a:r>
                <a:rPr lang="en-US" sz="1350" b="1" dirty="0" smtClean="0">
                  <a:solidFill>
                    <a:srgbClr val="3B4869"/>
                  </a:solidFill>
                </a:rPr>
                <a:t>Template design</a:t>
              </a:r>
              <a:endParaRPr lang="en-US" sz="1350" b="1" dirty="0">
                <a:solidFill>
                  <a:srgbClr val="3B4869"/>
                </a:solidFill>
              </a:endParaRPr>
            </a:p>
          </p:txBody>
        </p:sp>
        <p:sp>
          <p:nvSpPr>
            <p:cNvPr id="12" name="TextBox 11"/>
            <p:cNvSpPr txBox="1"/>
            <p:nvPr/>
          </p:nvSpPr>
          <p:spPr>
            <a:xfrm>
              <a:off x="4637158" y="-48880"/>
              <a:ext cx="2090355" cy="937605"/>
            </a:xfrm>
            <a:prstGeom prst="rect">
              <a:avLst/>
            </a:prstGeom>
            <a:solidFill>
              <a:srgbClr val="FFFFFF">
                <a:alpha val="34902"/>
              </a:srgbClr>
            </a:solidFill>
          </p:spPr>
          <p:txBody>
            <a:bodyPr wrap="square" rtlCol="0">
              <a:spAutoFit/>
            </a:bodyPr>
            <a:lstStyle/>
            <a:p>
              <a:pPr algn="ctr"/>
              <a:endParaRPr lang="en-US" sz="1350" dirty="0">
                <a:solidFill>
                  <a:srgbClr val="3B4869"/>
                </a:solidFill>
              </a:endParaRPr>
            </a:p>
            <a:p>
              <a:pPr algn="ctr"/>
              <a:r>
                <a:rPr lang="en-US" sz="1350" b="1" dirty="0">
                  <a:solidFill>
                    <a:srgbClr val="3B4869"/>
                  </a:solidFill>
                </a:rPr>
                <a:t>3.</a:t>
              </a:r>
            </a:p>
            <a:p>
              <a:pPr algn="ctr"/>
              <a:r>
                <a:rPr lang="en-US" sz="1350" b="1" dirty="0">
                  <a:solidFill>
                    <a:srgbClr val="3B4869"/>
                  </a:solidFill>
                </a:rPr>
                <a:t>Population Template </a:t>
              </a:r>
              <a:r>
                <a:rPr lang="en-US" sz="1350" b="1" dirty="0" smtClean="0">
                  <a:solidFill>
                    <a:srgbClr val="3B4869"/>
                  </a:solidFill>
                </a:rPr>
                <a:t>submission</a:t>
              </a:r>
              <a:endParaRPr lang="en-US" sz="1350" b="1" dirty="0">
                <a:solidFill>
                  <a:srgbClr val="3B4869"/>
                </a:solidFill>
              </a:endParaRPr>
            </a:p>
          </p:txBody>
        </p:sp>
        <p:sp>
          <p:nvSpPr>
            <p:cNvPr id="13" name="TextBox 12"/>
            <p:cNvSpPr txBox="1"/>
            <p:nvPr/>
          </p:nvSpPr>
          <p:spPr>
            <a:xfrm>
              <a:off x="6828397" y="62008"/>
              <a:ext cx="2175961" cy="726644"/>
            </a:xfrm>
            <a:prstGeom prst="rect">
              <a:avLst/>
            </a:prstGeom>
            <a:solidFill>
              <a:srgbClr val="FFFFFF">
                <a:alpha val="34902"/>
              </a:srgbClr>
            </a:solidFill>
          </p:spPr>
          <p:txBody>
            <a:bodyPr wrap="square" rtlCol="0">
              <a:spAutoFit/>
            </a:bodyPr>
            <a:lstStyle/>
            <a:p>
              <a:pPr algn="ctr"/>
              <a:endParaRPr lang="en-US" sz="1350" dirty="0">
                <a:solidFill>
                  <a:srgbClr val="3B4869"/>
                </a:solidFill>
              </a:endParaRPr>
            </a:p>
            <a:p>
              <a:pPr algn="ctr"/>
              <a:r>
                <a:rPr lang="en-US" sz="1350" b="1" dirty="0">
                  <a:solidFill>
                    <a:srgbClr val="3B4869"/>
                  </a:solidFill>
                </a:rPr>
                <a:t>4.</a:t>
              </a:r>
            </a:p>
            <a:p>
              <a:pPr algn="ctr"/>
              <a:r>
                <a:rPr lang="en-US" sz="1350" b="1" dirty="0" smtClean="0">
                  <a:solidFill>
                    <a:srgbClr val="3B4869"/>
                  </a:solidFill>
                </a:rPr>
                <a:t>Provenance</a:t>
              </a:r>
              <a:endParaRPr lang="en-US" sz="1350" dirty="0">
                <a:solidFill>
                  <a:srgbClr val="3B4869"/>
                </a:solidFill>
              </a:endParaRPr>
            </a:p>
          </p:txBody>
        </p:sp>
        <p:sp>
          <p:nvSpPr>
            <p:cNvPr id="14" name="Right Arrow 13"/>
            <p:cNvSpPr/>
            <p:nvPr/>
          </p:nvSpPr>
          <p:spPr>
            <a:xfrm>
              <a:off x="2242882" y="1333866"/>
              <a:ext cx="474785" cy="19782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p:cNvSpPr/>
            <p:nvPr/>
          </p:nvSpPr>
          <p:spPr>
            <a:xfrm>
              <a:off x="4399766" y="1344103"/>
              <a:ext cx="474785" cy="19782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ight Arrow 15"/>
            <p:cNvSpPr/>
            <p:nvPr/>
          </p:nvSpPr>
          <p:spPr>
            <a:xfrm>
              <a:off x="6546587" y="1343817"/>
              <a:ext cx="474785" cy="19782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p:cNvSpPr txBox="1"/>
            <p:nvPr/>
          </p:nvSpPr>
          <p:spPr>
            <a:xfrm>
              <a:off x="7443737" y="4767873"/>
              <a:ext cx="2079911" cy="1754326"/>
            </a:xfrm>
            <a:prstGeom prst="rect">
              <a:avLst/>
            </a:prstGeom>
            <a:solidFill>
              <a:srgbClr val="FFFFFF">
                <a:alpha val="34902"/>
              </a:srgbClr>
            </a:solidFill>
          </p:spPr>
          <p:txBody>
            <a:bodyPr wrap="square" rtlCol="0">
              <a:spAutoFit/>
            </a:bodyPr>
            <a:lstStyle/>
            <a:p>
              <a:pPr algn="ctr"/>
              <a:endParaRPr lang="en-US" sz="1350" dirty="0">
                <a:solidFill>
                  <a:srgbClr val="3B4869"/>
                </a:solidFill>
              </a:endParaRPr>
            </a:p>
            <a:p>
              <a:pPr algn="ctr"/>
              <a:endParaRPr lang="en-US" sz="1350" dirty="0">
                <a:solidFill>
                  <a:srgbClr val="3B4869"/>
                </a:solidFill>
              </a:endParaRPr>
            </a:p>
            <a:p>
              <a:pPr algn="ctr"/>
              <a:endParaRPr lang="en-US" sz="1350" dirty="0">
                <a:solidFill>
                  <a:srgbClr val="3B4869"/>
                </a:solidFill>
              </a:endParaRPr>
            </a:p>
            <a:p>
              <a:pPr algn="ctr"/>
              <a:r>
                <a:rPr lang="en-US" sz="1350" b="1" dirty="0">
                  <a:solidFill>
                    <a:srgbClr val="3B4869"/>
                  </a:solidFill>
                </a:rPr>
                <a:t>6.</a:t>
              </a:r>
            </a:p>
            <a:p>
              <a:pPr algn="ctr"/>
              <a:r>
                <a:rPr lang="en-US" sz="1350" b="1" dirty="0">
                  <a:solidFill>
                    <a:srgbClr val="3B4869"/>
                  </a:solidFill>
                </a:rPr>
                <a:t>Provenance</a:t>
              </a:r>
            </a:p>
            <a:p>
              <a:pPr algn="ctr"/>
              <a:endParaRPr lang="en-US" sz="1350" b="1" dirty="0">
                <a:solidFill>
                  <a:srgbClr val="3B4869"/>
                </a:solidFill>
              </a:endParaRPr>
            </a:p>
            <a:p>
              <a:pPr algn="ctr"/>
              <a:endParaRPr lang="en-US" sz="1350" dirty="0">
                <a:solidFill>
                  <a:srgbClr val="3B4869"/>
                </a:solidFill>
              </a:endParaRPr>
            </a:p>
            <a:p>
              <a:pPr algn="ctr"/>
              <a:endParaRPr lang="en-US" sz="1350" dirty="0">
                <a:solidFill>
                  <a:srgbClr val="3B4869"/>
                </a:solidFill>
              </a:endParaRPr>
            </a:p>
          </p:txBody>
        </p:sp>
        <p:sp>
          <p:nvSpPr>
            <p:cNvPr id="33" name="TextBox 32"/>
            <p:cNvSpPr txBox="1"/>
            <p:nvPr/>
          </p:nvSpPr>
          <p:spPr>
            <a:xfrm>
              <a:off x="373349" y="2341661"/>
              <a:ext cx="3306801" cy="1685077"/>
            </a:xfrm>
            <a:prstGeom prst="rect">
              <a:avLst/>
            </a:prstGeom>
            <a:noFill/>
            <a:ln>
              <a:noFill/>
            </a:ln>
          </p:spPr>
          <p:txBody>
            <a:bodyPr wrap="square" rtlCol="0">
              <a:spAutoFit/>
            </a:bodyPr>
            <a:lstStyle/>
            <a:p>
              <a:r>
                <a:rPr lang="en-US" sz="1725" b="1" u="sng" dirty="0">
                  <a:solidFill>
                    <a:srgbClr val="3B4869"/>
                  </a:solidFill>
                </a:rPr>
                <a:t>Population Submission</a:t>
              </a:r>
            </a:p>
            <a:p>
              <a:endParaRPr lang="en-US" sz="1725" b="1" u="sng" dirty="0">
                <a:solidFill>
                  <a:srgbClr val="3B4869"/>
                </a:solidFill>
              </a:endParaRPr>
            </a:p>
            <a:p>
              <a:endParaRPr lang="en-US" sz="1725" b="1" u="sng" dirty="0">
                <a:solidFill>
                  <a:srgbClr val="3B4869"/>
                </a:solidFill>
              </a:endParaRPr>
            </a:p>
            <a:p>
              <a:endParaRPr lang="en-US" sz="1725" b="1" u="sng" dirty="0">
                <a:solidFill>
                  <a:srgbClr val="3B4869"/>
                </a:solidFill>
              </a:endParaRPr>
            </a:p>
            <a:p>
              <a:endParaRPr lang="en-US" sz="1725" b="1" u="sng" dirty="0">
                <a:solidFill>
                  <a:srgbClr val="3B4869"/>
                </a:solidFill>
              </a:endParaRPr>
            </a:p>
            <a:p>
              <a:r>
                <a:rPr lang="en-US" sz="1725" b="1" u="sng" dirty="0">
                  <a:solidFill>
                    <a:srgbClr val="3B4869"/>
                  </a:solidFill>
                </a:rPr>
                <a:t>Trait Scoring Submission</a:t>
              </a:r>
              <a:endParaRPr lang="en-US" sz="1725" u="sng" dirty="0">
                <a:solidFill>
                  <a:srgbClr val="3B4869"/>
                </a:solidFill>
              </a:endParaRPr>
            </a:p>
          </p:txBody>
        </p:sp>
        <p:sp>
          <p:nvSpPr>
            <p:cNvPr id="37" name="Right Arrow 36"/>
            <p:cNvSpPr/>
            <p:nvPr/>
          </p:nvSpPr>
          <p:spPr>
            <a:xfrm rot="12981754">
              <a:off x="2053830" y="2240156"/>
              <a:ext cx="1090970" cy="244413"/>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746563" y="4125903"/>
              <a:ext cx="1355610" cy="955169"/>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178598" y="4130007"/>
              <a:ext cx="1396238" cy="801680"/>
            </a:xfrm>
            <a:prstGeom prst="rect">
              <a:avLst/>
            </a:prstGeom>
          </p:spPr>
        </p:pic>
        <p:sp>
          <p:nvSpPr>
            <p:cNvPr id="25" name="TextBox 24"/>
            <p:cNvSpPr txBox="1"/>
            <p:nvPr/>
          </p:nvSpPr>
          <p:spPr>
            <a:xfrm>
              <a:off x="2941262" y="4975623"/>
              <a:ext cx="2095596" cy="1546577"/>
            </a:xfrm>
            <a:prstGeom prst="rect">
              <a:avLst/>
            </a:prstGeom>
            <a:solidFill>
              <a:srgbClr val="FFFFFF">
                <a:alpha val="34902"/>
              </a:srgbClr>
            </a:solidFill>
          </p:spPr>
          <p:txBody>
            <a:bodyPr wrap="square" rtlCol="0">
              <a:spAutoFit/>
            </a:bodyPr>
            <a:lstStyle/>
            <a:p>
              <a:pPr algn="ctr"/>
              <a:endParaRPr lang="en-US" sz="1350" dirty="0">
                <a:solidFill>
                  <a:srgbClr val="3B4869"/>
                </a:solidFill>
              </a:endParaRPr>
            </a:p>
            <a:p>
              <a:pPr algn="ctr"/>
              <a:endParaRPr lang="en-US" sz="1350" dirty="0">
                <a:solidFill>
                  <a:srgbClr val="3B4869"/>
                </a:solidFill>
              </a:endParaRPr>
            </a:p>
            <a:p>
              <a:pPr algn="ctr"/>
              <a:r>
                <a:rPr lang="en-US" sz="1350" b="1" dirty="0">
                  <a:solidFill>
                    <a:srgbClr val="3B4869"/>
                  </a:solidFill>
                </a:rPr>
                <a:t>3.</a:t>
              </a:r>
            </a:p>
            <a:p>
              <a:pPr algn="ctr"/>
              <a:r>
                <a:rPr lang="en-US" sz="1350" b="1" dirty="0">
                  <a:solidFill>
                    <a:srgbClr val="3B4869"/>
                  </a:solidFill>
                </a:rPr>
                <a:t>Scoring</a:t>
              </a:r>
            </a:p>
            <a:p>
              <a:pPr algn="ctr"/>
              <a:r>
                <a:rPr lang="en-US" sz="1350" b="1" dirty="0">
                  <a:solidFill>
                    <a:srgbClr val="3B4869"/>
                  </a:solidFill>
                </a:rPr>
                <a:t> Template design</a:t>
              </a:r>
              <a:endParaRPr lang="en-US" sz="1350" dirty="0">
                <a:solidFill>
                  <a:srgbClr val="3B4869"/>
                </a:solidFill>
              </a:endParaRPr>
            </a:p>
            <a:p>
              <a:pPr algn="ctr"/>
              <a:endParaRPr lang="en-US" sz="1350" dirty="0">
                <a:solidFill>
                  <a:srgbClr val="3B4869"/>
                </a:solidFill>
              </a:endParaRPr>
            </a:p>
            <a:p>
              <a:pPr algn="ctr"/>
              <a:endParaRPr lang="en-US" sz="1350" dirty="0">
                <a:solidFill>
                  <a:srgbClr val="3B4869"/>
                </a:solidFill>
              </a:endParaRPr>
            </a:p>
          </p:txBody>
        </p:sp>
        <p:sp>
          <p:nvSpPr>
            <p:cNvPr id="34" name="TextBox 33"/>
            <p:cNvSpPr txBox="1"/>
            <p:nvPr/>
          </p:nvSpPr>
          <p:spPr>
            <a:xfrm>
              <a:off x="4609750" y="4973471"/>
              <a:ext cx="1797442" cy="1546577"/>
            </a:xfrm>
            <a:prstGeom prst="rect">
              <a:avLst/>
            </a:prstGeom>
            <a:solidFill>
              <a:srgbClr val="FFFFFF">
                <a:alpha val="34902"/>
              </a:srgbClr>
            </a:solidFill>
          </p:spPr>
          <p:txBody>
            <a:bodyPr wrap="square" rtlCol="0">
              <a:spAutoFit/>
            </a:bodyPr>
            <a:lstStyle/>
            <a:p>
              <a:pPr algn="ctr"/>
              <a:endParaRPr lang="en-US" sz="1350" dirty="0">
                <a:solidFill>
                  <a:srgbClr val="3B4869"/>
                </a:solidFill>
              </a:endParaRPr>
            </a:p>
            <a:p>
              <a:pPr algn="ctr"/>
              <a:endParaRPr lang="en-US" sz="1350" b="1" dirty="0">
                <a:solidFill>
                  <a:srgbClr val="3B4869"/>
                </a:solidFill>
              </a:endParaRPr>
            </a:p>
            <a:p>
              <a:pPr algn="ctr"/>
              <a:r>
                <a:rPr lang="en-US" sz="1350" b="1" dirty="0">
                  <a:solidFill>
                    <a:srgbClr val="3B4869"/>
                  </a:solidFill>
                </a:rPr>
                <a:t>4.</a:t>
              </a:r>
            </a:p>
            <a:p>
              <a:pPr algn="ctr"/>
              <a:r>
                <a:rPr lang="en-US" sz="1350" b="1" dirty="0">
                  <a:solidFill>
                    <a:srgbClr val="3B4869"/>
                  </a:solidFill>
                </a:rPr>
                <a:t>Scoring</a:t>
              </a:r>
            </a:p>
            <a:p>
              <a:pPr algn="ctr"/>
              <a:r>
                <a:rPr lang="en-US" sz="1350" b="1" dirty="0">
                  <a:solidFill>
                    <a:srgbClr val="3B4869"/>
                  </a:solidFill>
                </a:rPr>
                <a:t>Template </a:t>
              </a:r>
            </a:p>
            <a:p>
              <a:pPr algn="ctr"/>
              <a:r>
                <a:rPr lang="en-US" sz="1350" b="1" dirty="0">
                  <a:solidFill>
                    <a:srgbClr val="3B4869"/>
                  </a:solidFill>
                </a:rPr>
                <a:t>submission</a:t>
              </a:r>
            </a:p>
            <a:p>
              <a:pPr algn="ctr"/>
              <a:endParaRPr lang="en-US" sz="1350" b="1" dirty="0">
                <a:solidFill>
                  <a:srgbClr val="3B4869"/>
                </a:solidFill>
              </a:endParaRPr>
            </a:p>
          </p:txBody>
        </p:sp>
        <p:sp>
          <p:nvSpPr>
            <p:cNvPr id="22" name="TextBox 21"/>
            <p:cNvSpPr txBox="1"/>
            <p:nvPr/>
          </p:nvSpPr>
          <p:spPr>
            <a:xfrm>
              <a:off x="353776" y="4975622"/>
              <a:ext cx="1868295" cy="1338828"/>
            </a:xfrm>
            <a:prstGeom prst="rect">
              <a:avLst/>
            </a:prstGeom>
            <a:solidFill>
              <a:srgbClr val="FFFFFF">
                <a:alpha val="34902"/>
              </a:srgbClr>
            </a:solidFill>
          </p:spPr>
          <p:txBody>
            <a:bodyPr wrap="square" rtlCol="0">
              <a:spAutoFit/>
            </a:bodyPr>
            <a:lstStyle/>
            <a:p>
              <a:pPr algn="ctr"/>
              <a:endParaRPr lang="en-US" sz="1350" dirty="0">
                <a:solidFill>
                  <a:srgbClr val="3B4869"/>
                </a:solidFill>
              </a:endParaRPr>
            </a:p>
            <a:p>
              <a:pPr algn="ctr"/>
              <a:endParaRPr lang="en-US" sz="1350" dirty="0">
                <a:solidFill>
                  <a:srgbClr val="3B4869"/>
                </a:solidFill>
              </a:endParaRPr>
            </a:p>
            <a:p>
              <a:pPr algn="ctr"/>
              <a:r>
                <a:rPr lang="en-US" sz="1350" b="1" dirty="0">
                  <a:solidFill>
                    <a:srgbClr val="3B4869"/>
                  </a:solidFill>
                </a:rPr>
                <a:t>1.</a:t>
              </a:r>
            </a:p>
            <a:p>
              <a:pPr algn="ctr"/>
              <a:r>
                <a:rPr lang="en-US" sz="1350" b="1" dirty="0">
                  <a:solidFill>
                    <a:srgbClr val="3B4869"/>
                  </a:solidFill>
                </a:rPr>
                <a:t>Trial Information</a:t>
              </a:r>
              <a:endParaRPr lang="en-US" sz="1350" dirty="0">
                <a:solidFill>
                  <a:srgbClr val="3B4869"/>
                </a:solidFill>
              </a:endParaRPr>
            </a:p>
            <a:p>
              <a:pPr algn="ctr"/>
              <a:endParaRPr lang="en-US" sz="1350" dirty="0">
                <a:solidFill>
                  <a:srgbClr val="3B4869"/>
                </a:solidFill>
              </a:endParaRPr>
            </a:p>
            <a:p>
              <a:pPr algn="ctr"/>
              <a:endParaRPr lang="en-US" sz="1350" dirty="0">
                <a:solidFill>
                  <a:srgbClr val="3B4869"/>
                </a:solidFill>
              </a:endParaRPr>
            </a:p>
          </p:txBody>
        </p:sp>
        <p:sp>
          <p:nvSpPr>
            <p:cNvPr id="36" name="TextBox 35"/>
            <p:cNvSpPr txBox="1"/>
            <p:nvPr/>
          </p:nvSpPr>
          <p:spPr>
            <a:xfrm>
              <a:off x="6123559" y="4965004"/>
              <a:ext cx="1562339" cy="1338828"/>
            </a:xfrm>
            <a:prstGeom prst="rect">
              <a:avLst/>
            </a:prstGeom>
            <a:solidFill>
              <a:srgbClr val="FFFFFF">
                <a:alpha val="34902"/>
              </a:srgbClr>
            </a:solidFill>
          </p:spPr>
          <p:txBody>
            <a:bodyPr wrap="square" rtlCol="0">
              <a:spAutoFit/>
            </a:bodyPr>
            <a:lstStyle/>
            <a:p>
              <a:pPr algn="ctr"/>
              <a:endParaRPr lang="en-US" sz="1350" dirty="0">
                <a:solidFill>
                  <a:srgbClr val="3B4869"/>
                </a:solidFill>
              </a:endParaRPr>
            </a:p>
            <a:p>
              <a:pPr algn="ctr"/>
              <a:endParaRPr lang="en-US" sz="1350" dirty="0">
                <a:solidFill>
                  <a:srgbClr val="3B4869"/>
                </a:solidFill>
              </a:endParaRPr>
            </a:p>
            <a:p>
              <a:pPr algn="ctr"/>
              <a:r>
                <a:rPr lang="en-US" sz="1350" b="1" dirty="0">
                  <a:solidFill>
                    <a:srgbClr val="3B4869"/>
                  </a:solidFill>
                </a:rPr>
                <a:t>5.</a:t>
              </a:r>
            </a:p>
            <a:p>
              <a:pPr algn="ctr"/>
              <a:r>
                <a:rPr lang="en-US" sz="1350" b="1" dirty="0">
                  <a:solidFill>
                    <a:srgbClr val="3B4869"/>
                  </a:solidFill>
                </a:rPr>
                <a:t>Trial Layout</a:t>
              </a:r>
              <a:endParaRPr lang="en-US" sz="1350" dirty="0">
                <a:solidFill>
                  <a:srgbClr val="3B4869"/>
                </a:solidFill>
              </a:endParaRPr>
            </a:p>
            <a:p>
              <a:pPr algn="ctr"/>
              <a:endParaRPr lang="en-US" sz="1350" dirty="0">
                <a:solidFill>
                  <a:srgbClr val="3B4869"/>
                </a:solidFill>
              </a:endParaRPr>
            </a:p>
            <a:p>
              <a:pPr algn="ctr"/>
              <a:endParaRPr lang="en-US" sz="1350" dirty="0">
                <a:solidFill>
                  <a:srgbClr val="3B4869"/>
                </a:solidFill>
              </a:endParaRPr>
            </a:p>
          </p:txBody>
        </p:sp>
        <p:sp>
          <p:nvSpPr>
            <p:cNvPr id="32" name="Right Arrow 31"/>
            <p:cNvSpPr/>
            <p:nvPr/>
          </p:nvSpPr>
          <p:spPr>
            <a:xfrm>
              <a:off x="4587955" y="4906543"/>
              <a:ext cx="312929" cy="198938"/>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ight Arrow 40"/>
            <p:cNvSpPr/>
            <p:nvPr/>
          </p:nvSpPr>
          <p:spPr>
            <a:xfrm>
              <a:off x="5991562" y="4906543"/>
              <a:ext cx="312929" cy="198938"/>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ight Arrow 41"/>
            <p:cNvSpPr/>
            <p:nvPr/>
          </p:nvSpPr>
          <p:spPr>
            <a:xfrm>
              <a:off x="7443737" y="4892947"/>
              <a:ext cx="312929" cy="198938"/>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p:nvSpPr>
          <p:spPr>
            <a:xfrm>
              <a:off x="1797122" y="4965004"/>
              <a:ext cx="1454985" cy="1338828"/>
            </a:xfrm>
            <a:prstGeom prst="rect">
              <a:avLst/>
            </a:prstGeom>
            <a:solidFill>
              <a:srgbClr val="FFFFFF">
                <a:alpha val="34902"/>
              </a:srgbClr>
            </a:solidFill>
          </p:spPr>
          <p:txBody>
            <a:bodyPr wrap="square" rtlCol="0">
              <a:spAutoFit/>
            </a:bodyPr>
            <a:lstStyle/>
            <a:p>
              <a:pPr algn="ctr"/>
              <a:endParaRPr lang="en-US" sz="1350" dirty="0">
                <a:solidFill>
                  <a:srgbClr val="3B4869"/>
                </a:solidFill>
              </a:endParaRPr>
            </a:p>
            <a:p>
              <a:pPr algn="ctr"/>
              <a:endParaRPr lang="en-US" sz="1350" dirty="0">
                <a:solidFill>
                  <a:srgbClr val="3B4869"/>
                </a:solidFill>
              </a:endParaRPr>
            </a:p>
            <a:p>
              <a:pPr algn="ctr"/>
              <a:r>
                <a:rPr lang="en-US" sz="1350" b="1" dirty="0">
                  <a:solidFill>
                    <a:srgbClr val="3B4869"/>
                  </a:solidFill>
                </a:rPr>
                <a:t>2.</a:t>
              </a:r>
            </a:p>
            <a:p>
              <a:pPr algn="ctr"/>
              <a:r>
                <a:rPr lang="en-US" sz="1350" b="1" dirty="0">
                  <a:solidFill>
                    <a:srgbClr val="3B4869"/>
                  </a:solidFill>
                </a:rPr>
                <a:t>Traits</a:t>
              </a:r>
              <a:endParaRPr lang="en-US" sz="1350" dirty="0">
                <a:solidFill>
                  <a:srgbClr val="3B4869"/>
                </a:solidFill>
              </a:endParaRPr>
            </a:p>
            <a:p>
              <a:pPr algn="ctr"/>
              <a:endParaRPr lang="en-US" sz="1350" dirty="0">
                <a:solidFill>
                  <a:srgbClr val="3B4869"/>
                </a:solidFill>
              </a:endParaRPr>
            </a:p>
            <a:p>
              <a:pPr algn="ctr"/>
              <a:endParaRPr lang="en-US" sz="1350" dirty="0">
                <a:solidFill>
                  <a:srgbClr val="3B4869"/>
                </a:solidFill>
              </a:endParaRPr>
            </a:p>
          </p:txBody>
        </p:sp>
        <p:sp>
          <p:nvSpPr>
            <p:cNvPr id="30" name="Right Arrow 29"/>
            <p:cNvSpPr/>
            <p:nvPr/>
          </p:nvSpPr>
          <p:spPr>
            <a:xfrm>
              <a:off x="1715839" y="4892947"/>
              <a:ext cx="312929" cy="198938"/>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ight Arrow 30"/>
            <p:cNvSpPr/>
            <p:nvPr/>
          </p:nvSpPr>
          <p:spPr>
            <a:xfrm>
              <a:off x="3050368" y="4908611"/>
              <a:ext cx="312929" cy="198938"/>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ight Arrow 37"/>
            <p:cNvSpPr/>
            <p:nvPr/>
          </p:nvSpPr>
          <p:spPr>
            <a:xfrm rot="8412533">
              <a:off x="2032858" y="4175976"/>
              <a:ext cx="1132911" cy="218659"/>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2751827" y="2214665"/>
              <a:ext cx="2020070" cy="1864452"/>
            </a:xfrm>
            <a:prstGeom prst="rect">
              <a:avLst/>
            </a:prstGeom>
            <a:ln>
              <a:solidFill>
                <a:srgbClr val="89D059"/>
              </a:solidFill>
            </a:ln>
          </p:spPr>
        </p:pic>
      </p:grpSp>
    </p:spTree>
    <p:extLst>
      <p:ext uri="{BB962C8B-B14F-4D97-AF65-F5344CB8AC3E}">
        <p14:creationId xmlns:p14="http://schemas.microsoft.com/office/powerpoint/2010/main" val="2126232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93418282"/>
              </p:ext>
            </p:extLst>
          </p:nvPr>
        </p:nvGraphicFramePr>
        <p:xfrm>
          <a:off x="323528" y="332656"/>
          <a:ext cx="8136904" cy="568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7209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DEMO</a:t>
            </a:r>
            <a:endParaRPr lang="en-GB" dirty="0"/>
          </a:p>
        </p:txBody>
      </p:sp>
      <p:pic>
        <p:nvPicPr>
          <p:cNvPr id="7" name="Content Placeholder 6">
            <a:hlinkClick r:id="rId2"/>
          </p:cNvPr>
          <p:cNvPicPr>
            <a:picLocks noGrp="1" noChangeAspect="1"/>
          </p:cNvPicPr>
          <p:nvPr>
            <p:ph idx="10"/>
          </p:nvPr>
        </p:nvPicPr>
        <p:blipFill>
          <a:blip r:embed="rId3">
            <a:extLst>
              <a:ext uri="{28A0092B-C50C-407E-A947-70E740481C1C}">
                <a14:useLocalDpi xmlns:a14="http://schemas.microsoft.com/office/drawing/2010/main"/>
              </a:ext>
            </a:extLst>
          </a:blip>
          <a:stretch>
            <a:fillRect/>
          </a:stretch>
        </p:blipFill>
        <p:spPr>
          <a:xfrm>
            <a:off x="2483768" y="2348880"/>
            <a:ext cx="3955481" cy="1079500"/>
          </a:xfrm>
          <a:prstGeom prst="rect">
            <a:avLst/>
          </a:prstGeom>
        </p:spPr>
      </p:pic>
    </p:spTree>
    <p:extLst>
      <p:ext uri="{BB962C8B-B14F-4D97-AF65-F5344CB8AC3E}">
        <p14:creationId xmlns:p14="http://schemas.microsoft.com/office/powerpoint/2010/main" val="21181662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4619</TotalTime>
  <Words>1035</Words>
  <Application>Microsoft Macintosh PowerPoint</Application>
  <PresentationFormat>On-screen Show (4:3)</PresentationFormat>
  <Paragraphs>218</Paragraphs>
  <Slides>13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Noto Serif</vt:lpstr>
      <vt:lpstr>Roboto</vt:lpstr>
      <vt:lpstr>Arial</vt:lpstr>
      <vt:lpstr>Office Theme</vt:lpstr>
      <vt:lpstr>The Brassica Information Portal</vt:lpstr>
      <vt:lpstr>Handling and analysis of phenotyping data</vt:lpstr>
      <vt:lpstr> Brassica Information Portal</vt:lpstr>
      <vt:lpstr>BIP features</vt:lpstr>
      <vt:lpstr> BIP and ontologies</vt:lpstr>
      <vt:lpstr> Different ways to communicate with the BIP</vt:lpstr>
      <vt:lpstr>PowerPoint Presentation</vt:lpstr>
      <vt:lpstr>PowerPoint Presentation</vt:lpstr>
      <vt:lpstr>DEMO</vt:lpstr>
      <vt:lpstr> BIP integration with other resources</vt:lpstr>
      <vt:lpstr>The Brassica Information Portal in the Research Cycle</vt:lpstr>
      <vt:lpstr>PowerPoint Presentation</vt:lpstr>
      <vt:lpstr>PowerPoint Presentation</vt:lpstr>
    </vt:vector>
  </TitlesOfParts>
  <Company>Microsoft</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Microsoft Office User</cp:lastModifiedBy>
  <cp:revision>138</cp:revision>
  <dcterms:created xsi:type="dcterms:W3CDTF">2016-07-14T08:49:53Z</dcterms:created>
  <dcterms:modified xsi:type="dcterms:W3CDTF">2017-01-16T19:58:44Z</dcterms:modified>
</cp:coreProperties>
</file>